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4" r:id="rId4"/>
    <p:sldId id="275" r:id="rId5"/>
    <p:sldId id="309" r:id="rId6"/>
    <p:sldId id="310" r:id="rId7"/>
    <p:sldId id="311" r:id="rId8"/>
    <p:sldId id="312" r:id="rId9"/>
    <p:sldId id="313" r:id="rId10"/>
    <p:sldId id="314" r:id="rId11"/>
    <p:sldId id="323" r:id="rId12"/>
    <p:sldId id="316" r:id="rId13"/>
    <p:sldId id="322" r:id="rId14"/>
    <p:sldId id="317" r:id="rId15"/>
    <p:sldId id="318" r:id="rId16"/>
    <p:sldId id="319" r:id="rId17"/>
    <p:sldId id="321" r:id="rId18"/>
    <p:sldId id="300" r:id="rId19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FAADC"/>
    <a:srgbClr val="587D4F"/>
    <a:srgbClr val="CB3053"/>
    <a:srgbClr val="C89800"/>
    <a:srgbClr val="1E7343"/>
    <a:srgbClr val="EAA8B6"/>
    <a:srgbClr val="C5D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8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6674-3603-4D11-A4AC-8FBDEF2307A9}" type="datetimeFigureOut">
              <a:rPr lang="fr-BE" smtClean="0"/>
              <a:t>1/02/2017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67DD-D0E2-4341-AF89-D12086F73E4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6896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6674-3603-4D11-A4AC-8FBDEF2307A9}" type="datetimeFigureOut">
              <a:rPr lang="fr-BE" smtClean="0"/>
              <a:t>1/02/2017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67DD-D0E2-4341-AF89-D12086F73E4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09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6674-3603-4D11-A4AC-8FBDEF2307A9}" type="datetimeFigureOut">
              <a:rPr lang="fr-BE" smtClean="0"/>
              <a:t>1/02/2017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67DD-D0E2-4341-AF89-D12086F73E4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650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6674-3603-4D11-A4AC-8FBDEF2307A9}" type="datetimeFigureOut">
              <a:rPr lang="fr-BE" smtClean="0"/>
              <a:t>1/02/2017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67DD-D0E2-4341-AF89-D12086F73E4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592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6674-3603-4D11-A4AC-8FBDEF2307A9}" type="datetimeFigureOut">
              <a:rPr lang="fr-BE" smtClean="0"/>
              <a:t>1/02/2017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67DD-D0E2-4341-AF89-D12086F73E4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9135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6674-3603-4D11-A4AC-8FBDEF2307A9}" type="datetimeFigureOut">
              <a:rPr lang="fr-BE" smtClean="0"/>
              <a:t>1/02/2017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67DD-D0E2-4341-AF89-D12086F73E4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1511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6674-3603-4D11-A4AC-8FBDEF2307A9}" type="datetimeFigureOut">
              <a:rPr lang="fr-BE" smtClean="0"/>
              <a:t>1/02/2017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67DD-D0E2-4341-AF89-D12086F73E4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1211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6674-3603-4D11-A4AC-8FBDEF2307A9}" type="datetimeFigureOut">
              <a:rPr lang="fr-BE" smtClean="0"/>
              <a:t>1/02/2017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67DD-D0E2-4341-AF89-D12086F73E4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839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6674-3603-4D11-A4AC-8FBDEF2307A9}" type="datetimeFigureOut">
              <a:rPr lang="fr-BE" smtClean="0"/>
              <a:t>1/02/2017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67DD-D0E2-4341-AF89-D12086F73E4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041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6674-3603-4D11-A4AC-8FBDEF2307A9}" type="datetimeFigureOut">
              <a:rPr lang="fr-BE" smtClean="0"/>
              <a:t>1/02/2017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67DD-D0E2-4341-AF89-D12086F73E4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47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6674-3603-4D11-A4AC-8FBDEF2307A9}" type="datetimeFigureOut">
              <a:rPr lang="fr-BE" smtClean="0"/>
              <a:t>1/02/2017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67DD-D0E2-4341-AF89-D12086F73E4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2848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76674-3603-4D11-A4AC-8FBDEF2307A9}" type="datetimeFigureOut">
              <a:rPr lang="fr-BE" smtClean="0"/>
              <a:t>1/02/2017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C67DD-D0E2-4341-AF89-D12086F73E4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9337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6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4189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0" y="306663"/>
            <a:ext cx="9144000" cy="1056061"/>
          </a:xfrm>
        </p:spPr>
        <p:txBody>
          <a:bodyPr>
            <a:noAutofit/>
          </a:bodyPr>
          <a:lstStyle/>
          <a:p>
            <a:r>
              <a:rPr lang="fr-BE" sz="3600" b="1" dirty="0">
                <a:solidFill>
                  <a:schemeClr val="accent5">
                    <a:lumMod val="50000"/>
                  </a:schemeClr>
                </a:solidFill>
              </a:rPr>
              <a:t>Crise du </a:t>
            </a:r>
            <a:r>
              <a:rPr lang="fr-BE" sz="3600" b="1" dirty="0" smtClean="0">
                <a:solidFill>
                  <a:schemeClr val="accent5">
                    <a:lumMod val="50000"/>
                  </a:schemeClr>
                </a:solidFill>
              </a:rPr>
              <a:t>lait : </a:t>
            </a:r>
            <a:r>
              <a:rPr lang="fr-BE" sz="3600" b="1" dirty="0">
                <a:solidFill>
                  <a:schemeClr val="accent5">
                    <a:lumMod val="50000"/>
                  </a:schemeClr>
                </a:solidFill>
              </a:rPr>
              <a:t>ensemble, éleveurs et citoyens proposent des solutions pour </a:t>
            </a:r>
            <a:r>
              <a:rPr lang="fr-BE" sz="3600" b="1" dirty="0" smtClean="0">
                <a:solidFill>
                  <a:schemeClr val="accent5">
                    <a:lumMod val="50000"/>
                  </a:schemeClr>
                </a:solidFill>
              </a:rPr>
              <a:t>l'avenir</a:t>
            </a:r>
            <a:endParaRPr lang="fr-BE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0" y="4643262"/>
            <a:ext cx="9144000" cy="1655762"/>
          </a:xfrm>
        </p:spPr>
        <p:txBody>
          <a:bodyPr/>
          <a:lstStyle/>
          <a:p>
            <a:r>
              <a:rPr lang="fr-BE" dirty="0" smtClean="0">
                <a:solidFill>
                  <a:schemeClr val="bg1"/>
                </a:solidFill>
              </a:rPr>
              <a:t>Sylvie La Spina – Nature &amp; Progrès</a:t>
            </a:r>
          </a:p>
          <a:p>
            <a:r>
              <a:rPr lang="fr-BE" sz="2000" dirty="0" smtClean="0">
                <a:solidFill>
                  <a:schemeClr val="bg1"/>
                </a:solidFill>
              </a:rPr>
              <a:t>Mercredi 1</a:t>
            </a:r>
            <a:r>
              <a:rPr lang="fr-BE" sz="2000" baseline="30000" dirty="0" smtClean="0">
                <a:solidFill>
                  <a:schemeClr val="bg1"/>
                </a:solidFill>
              </a:rPr>
              <a:t>er</a:t>
            </a:r>
            <a:r>
              <a:rPr lang="fr-BE" sz="2000" dirty="0" smtClean="0">
                <a:solidFill>
                  <a:schemeClr val="bg1"/>
                </a:solidFill>
              </a:rPr>
              <a:t> février 2017 - RDV de la diversification - Gembloux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3" y="5831024"/>
            <a:ext cx="1001813" cy="936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532" y="5766817"/>
            <a:ext cx="1794446" cy="98530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404" y="5903868"/>
            <a:ext cx="1233032" cy="61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2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77307"/>
          </a:xfrm>
          <a:prstGeom prst="rect">
            <a:avLst/>
          </a:prstGeom>
          <a:solidFill>
            <a:srgbClr val="C5D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700" dirty="0" smtClean="0">
                <a:solidFill>
                  <a:srgbClr val="1E7343"/>
                </a:solidFill>
              </a:rPr>
              <a:t>	          </a:t>
            </a:r>
            <a:r>
              <a:rPr lang="fr-BE" sz="1600" dirty="0" smtClean="0">
                <a:solidFill>
                  <a:srgbClr val="1E7343"/>
                </a:solidFill>
              </a:rPr>
              <a:t>Crise </a:t>
            </a:r>
            <a:r>
              <a:rPr lang="fr-BE" sz="1600" dirty="0">
                <a:solidFill>
                  <a:srgbClr val="1E7343"/>
                </a:solidFill>
              </a:rPr>
              <a:t>du lait en Wallonie : les consommateurs s’impliquent dans la recherche de solutions</a:t>
            </a: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39460" y="6241409"/>
            <a:ext cx="8794815" cy="33556"/>
          </a:xfrm>
          <a:prstGeom prst="line">
            <a:avLst/>
          </a:prstGeom>
          <a:ln w="19050">
            <a:solidFill>
              <a:srgbClr val="C5D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532" y="5766817"/>
            <a:ext cx="1794446" cy="9853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1" r="4695"/>
          <a:stretch/>
        </p:blipFill>
        <p:spPr>
          <a:xfrm>
            <a:off x="94225" y="49036"/>
            <a:ext cx="1251833" cy="1249643"/>
          </a:xfrm>
          <a:prstGeom prst="ellipse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577130" y="915769"/>
            <a:ext cx="3424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>
                <a:solidFill>
                  <a:srgbClr val="CB3053"/>
                </a:solidFill>
              </a:rPr>
              <a:t>4. Des solutions pour tous</a:t>
            </a:r>
            <a:endParaRPr lang="fr-BE" sz="2400" dirty="0">
              <a:solidFill>
                <a:srgbClr val="CB3053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8945" y="1597318"/>
            <a:ext cx="8675330" cy="4166935"/>
          </a:xfrm>
          <a:prstGeom prst="rect">
            <a:avLst/>
          </a:prstGeom>
          <a:noFill/>
          <a:ln>
            <a:solidFill>
              <a:srgbClr val="C5D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528034" y="2009104"/>
            <a:ext cx="82811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chemeClr val="accent6"/>
                </a:solidFill>
                <a:latin typeface="Corbel" panose="020B0503020204020204" pitchFamily="34" charset="0"/>
              </a:rPr>
              <a:t>Deux enjeux</a:t>
            </a:r>
          </a:p>
          <a:p>
            <a:endParaRPr lang="fr-BE" dirty="0" smtClean="0"/>
          </a:p>
          <a:p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 smtClean="0"/>
              <a:t>Impliquer le citoyen consommateur comme un réel partenaire !</a:t>
            </a:r>
          </a:p>
          <a:p>
            <a:endParaRPr lang="fr-B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 smtClean="0"/>
              <a:t>Favoriser la coopération : coopératives de valorisation des produits laitiers, en circuit court et en circuit long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104131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677307"/>
          </a:xfrm>
          <a:prstGeom prst="rect">
            <a:avLst/>
          </a:prstGeom>
          <a:solidFill>
            <a:srgbClr val="C5D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700" dirty="0" smtClean="0">
                <a:solidFill>
                  <a:srgbClr val="1E7343"/>
                </a:solidFill>
              </a:rPr>
              <a:t>	          </a:t>
            </a:r>
            <a:r>
              <a:rPr lang="fr-BE" sz="1600" dirty="0" smtClean="0">
                <a:solidFill>
                  <a:srgbClr val="1E7343"/>
                </a:solidFill>
              </a:rPr>
              <a:t>Crise </a:t>
            </a:r>
            <a:r>
              <a:rPr lang="fr-BE" sz="1600" dirty="0">
                <a:solidFill>
                  <a:srgbClr val="1E7343"/>
                </a:solidFill>
              </a:rPr>
              <a:t>du lait en Wallonie : les consommateurs s’impliquent dans la recherche de solutions</a:t>
            </a: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39460" y="6241409"/>
            <a:ext cx="8794815" cy="33556"/>
          </a:xfrm>
          <a:prstGeom prst="line">
            <a:avLst/>
          </a:prstGeom>
          <a:ln w="19050">
            <a:solidFill>
              <a:srgbClr val="C5D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532" y="5766817"/>
            <a:ext cx="1794446" cy="9853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1" r="4695"/>
          <a:stretch/>
        </p:blipFill>
        <p:spPr>
          <a:xfrm>
            <a:off x="94225" y="49036"/>
            <a:ext cx="1251833" cy="1249643"/>
          </a:xfrm>
          <a:prstGeom prst="ellipse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577130" y="915769"/>
            <a:ext cx="2951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>
                <a:solidFill>
                  <a:srgbClr val="CB3053"/>
                </a:solidFill>
              </a:rPr>
              <a:t>5. Exemples inspirants</a:t>
            </a:r>
            <a:endParaRPr lang="fr-BE" sz="2400" dirty="0">
              <a:solidFill>
                <a:srgbClr val="CB3053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5614" y="2720547"/>
            <a:ext cx="5735425" cy="296751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364" y="1593762"/>
            <a:ext cx="1902352" cy="125999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308" y="1593941"/>
            <a:ext cx="1902352" cy="125999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660" y="1593762"/>
            <a:ext cx="1902352" cy="125999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7" name="Rectangle à coins arrondis 16"/>
          <p:cNvSpPr/>
          <p:nvPr/>
        </p:nvSpPr>
        <p:spPr>
          <a:xfrm>
            <a:off x="272489" y="2932516"/>
            <a:ext cx="3750227" cy="275554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u="sng" dirty="0" smtClean="0"/>
              <a:t>Fromagerie coopérative du Gros Chêne (</a:t>
            </a:r>
            <a:r>
              <a:rPr lang="fr-BE" sz="2000" b="1" u="sng" dirty="0" err="1" smtClean="0"/>
              <a:t>Méan</a:t>
            </a:r>
            <a:r>
              <a:rPr lang="fr-BE" sz="2000" b="1" u="sng" dirty="0" smtClean="0"/>
              <a:t>)</a:t>
            </a:r>
          </a:p>
          <a:p>
            <a:pPr algn="ctr"/>
            <a:endParaRPr lang="fr-BE" sz="800" b="1" u="sng" dirty="0"/>
          </a:p>
          <a:p>
            <a:pPr algn="ctr"/>
            <a:r>
              <a:rPr lang="fr-BE" b="1" dirty="0" smtClean="0"/>
              <a:t>Daniel </a:t>
            </a:r>
            <a:r>
              <a:rPr lang="fr-BE" b="1" dirty="0" smtClean="0"/>
              <a:t>&amp; Michèle Cloots</a:t>
            </a:r>
          </a:p>
          <a:p>
            <a:pPr algn="ctr"/>
            <a:endParaRPr lang="fr-BE" sz="800" b="1" dirty="0"/>
          </a:p>
          <a:p>
            <a:pPr algn="ctr"/>
            <a:r>
              <a:rPr lang="fr-BE" b="1" dirty="0" smtClean="0"/>
              <a:t>200.000 L de lait de vache / an</a:t>
            </a:r>
          </a:p>
          <a:p>
            <a:pPr algn="ctr"/>
            <a:r>
              <a:rPr lang="fr-BE" b="1" dirty="0" smtClean="0"/>
              <a:t>+ lait de chèvre et de brebis</a:t>
            </a:r>
          </a:p>
          <a:p>
            <a:pPr algn="ctr"/>
            <a:endParaRPr lang="fr-BE" sz="1100" b="1" dirty="0" smtClean="0"/>
          </a:p>
          <a:p>
            <a:pPr algn="ctr"/>
            <a:r>
              <a:rPr lang="fr-BE" b="1" dirty="0" smtClean="0"/>
              <a:t>7 unités de travail </a:t>
            </a:r>
          </a:p>
          <a:p>
            <a:pPr algn="ctr"/>
            <a:r>
              <a:rPr lang="fr-BE" b="1" dirty="0" smtClean="0"/>
              <a:t>Investissement de 600.000 euros</a:t>
            </a:r>
          </a:p>
        </p:txBody>
      </p:sp>
    </p:spTree>
    <p:extLst>
      <p:ext uri="{BB962C8B-B14F-4D97-AF65-F5344CB8AC3E}">
        <p14:creationId xmlns:p14="http://schemas.microsoft.com/office/powerpoint/2010/main" val="193361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677307"/>
          </a:xfrm>
          <a:prstGeom prst="rect">
            <a:avLst/>
          </a:prstGeom>
          <a:solidFill>
            <a:srgbClr val="C5D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700" dirty="0" smtClean="0">
                <a:solidFill>
                  <a:srgbClr val="1E7343"/>
                </a:solidFill>
              </a:rPr>
              <a:t>	          </a:t>
            </a:r>
            <a:r>
              <a:rPr lang="fr-BE" sz="1600" dirty="0" smtClean="0">
                <a:solidFill>
                  <a:srgbClr val="1E7343"/>
                </a:solidFill>
              </a:rPr>
              <a:t>Crise </a:t>
            </a:r>
            <a:r>
              <a:rPr lang="fr-BE" sz="1600" dirty="0">
                <a:solidFill>
                  <a:srgbClr val="1E7343"/>
                </a:solidFill>
              </a:rPr>
              <a:t>du lait en Wallonie : les consommateurs s’impliquent dans la recherche de solutions</a:t>
            </a: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39460" y="6241409"/>
            <a:ext cx="8794815" cy="33556"/>
          </a:xfrm>
          <a:prstGeom prst="line">
            <a:avLst/>
          </a:prstGeom>
          <a:ln w="19050">
            <a:solidFill>
              <a:srgbClr val="C5D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532" y="5766817"/>
            <a:ext cx="1794446" cy="9853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1" r="4695"/>
          <a:stretch/>
        </p:blipFill>
        <p:spPr>
          <a:xfrm>
            <a:off x="94225" y="49036"/>
            <a:ext cx="1251833" cy="1249643"/>
          </a:xfrm>
          <a:prstGeom prst="ellipse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577130" y="915769"/>
            <a:ext cx="2951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>
                <a:solidFill>
                  <a:srgbClr val="CB3053"/>
                </a:solidFill>
              </a:rPr>
              <a:t>5. Exemples inspirants</a:t>
            </a:r>
            <a:endParaRPr lang="fr-BE" sz="2400" dirty="0">
              <a:solidFill>
                <a:srgbClr val="CB3053"/>
              </a:solidFill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40"/>
          <a:stretch/>
        </p:blipFill>
        <p:spPr>
          <a:xfrm>
            <a:off x="19323" y="2533335"/>
            <a:ext cx="5687735" cy="316088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25" name="ZoneTexte 24"/>
          <p:cNvSpPr txBox="1"/>
          <p:nvPr/>
        </p:nvSpPr>
        <p:spPr>
          <a:xfrm>
            <a:off x="295835" y="189603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BE" dirty="0" smtClean="0"/>
          </a:p>
          <a:p>
            <a:endParaRPr lang="fr-BE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2355" y="1638000"/>
            <a:ext cx="1902351" cy="125999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38000"/>
            <a:ext cx="1902351" cy="125999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4707" y="1646046"/>
            <a:ext cx="1902351" cy="125999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29" name="Rectangle à coins arrondis 28"/>
          <p:cNvSpPr/>
          <p:nvPr/>
        </p:nvSpPr>
        <p:spPr>
          <a:xfrm>
            <a:off x="5358771" y="2914090"/>
            <a:ext cx="3644152" cy="27887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u="sng" dirty="0" smtClean="0"/>
              <a:t>Fromagerie coopérative du </a:t>
            </a:r>
            <a:r>
              <a:rPr lang="fr-BE" sz="2000" b="1" u="sng" dirty="0" err="1" smtClean="0"/>
              <a:t>Bairsoû</a:t>
            </a:r>
            <a:r>
              <a:rPr lang="fr-BE" sz="2000" b="1" u="sng" dirty="0" smtClean="0"/>
              <a:t> (Trois-Ponts)</a:t>
            </a:r>
          </a:p>
          <a:p>
            <a:pPr algn="ctr"/>
            <a:endParaRPr lang="fr-BE" sz="800" dirty="0" smtClean="0"/>
          </a:p>
          <a:p>
            <a:pPr algn="ctr"/>
            <a:r>
              <a:rPr lang="fr-BE" b="1" dirty="0" smtClean="0"/>
              <a:t>Benoit </a:t>
            </a:r>
            <a:r>
              <a:rPr lang="fr-BE" b="1" dirty="0" smtClean="0"/>
              <a:t>&amp; Cécile Robert</a:t>
            </a:r>
          </a:p>
          <a:p>
            <a:pPr algn="ctr"/>
            <a:endParaRPr lang="fr-BE" sz="1200" b="1" dirty="0" smtClean="0"/>
          </a:p>
          <a:p>
            <a:pPr algn="ctr"/>
            <a:r>
              <a:rPr lang="fr-BE" b="1" dirty="0" smtClean="0"/>
              <a:t>300.000 </a:t>
            </a:r>
            <a:r>
              <a:rPr lang="fr-BE" b="1" dirty="0" smtClean="0"/>
              <a:t>L de lait de vache / </a:t>
            </a:r>
            <a:r>
              <a:rPr lang="fr-BE" b="1" dirty="0" smtClean="0"/>
              <a:t>an</a:t>
            </a:r>
            <a:endParaRPr lang="fr-BE" b="1" dirty="0" smtClean="0"/>
          </a:p>
          <a:p>
            <a:pPr algn="ctr"/>
            <a:r>
              <a:rPr lang="fr-BE" b="1" dirty="0"/>
              <a:t> </a:t>
            </a:r>
            <a:r>
              <a:rPr lang="fr-BE" b="1" dirty="0" smtClean="0"/>
              <a:t>+ lait de </a:t>
            </a:r>
            <a:r>
              <a:rPr lang="fr-BE" b="1" dirty="0" smtClean="0"/>
              <a:t>chèvre + bientôt brebis</a:t>
            </a:r>
          </a:p>
          <a:p>
            <a:pPr algn="ctr"/>
            <a:endParaRPr lang="fr-BE" sz="1200" b="1" dirty="0" smtClean="0"/>
          </a:p>
          <a:p>
            <a:pPr algn="ctr"/>
            <a:r>
              <a:rPr lang="fr-BE" b="1" dirty="0" smtClean="0"/>
              <a:t>4 unités de travail</a:t>
            </a:r>
          </a:p>
          <a:p>
            <a:pPr algn="ctr"/>
            <a:r>
              <a:rPr lang="fr-BE" b="1" dirty="0" smtClean="0"/>
              <a:t>Investissement 500.000 euros</a:t>
            </a:r>
          </a:p>
        </p:txBody>
      </p:sp>
    </p:spTree>
    <p:extLst>
      <p:ext uri="{BB962C8B-B14F-4D97-AF65-F5344CB8AC3E}">
        <p14:creationId xmlns:p14="http://schemas.microsoft.com/office/powerpoint/2010/main" val="268222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677307"/>
          </a:xfrm>
          <a:prstGeom prst="rect">
            <a:avLst/>
          </a:prstGeom>
          <a:solidFill>
            <a:srgbClr val="C5D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700" dirty="0" smtClean="0">
                <a:solidFill>
                  <a:srgbClr val="1E7343"/>
                </a:solidFill>
              </a:rPr>
              <a:t>	          </a:t>
            </a:r>
            <a:r>
              <a:rPr lang="fr-BE" sz="1600" dirty="0" smtClean="0">
                <a:solidFill>
                  <a:srgbClr val="1E7343"/>
                </a:solidFill>
              </a:rPr>
              <a:t>Crise </a:t>
            </a:r>
            <a:r>
              <a:rPr lang="fr-BE" sz="1600" dirty="0">
                <a:solidFill>
                  <a:srgbClr val="1E7343"/>
                </a:solidFill>
              </a:rPr>
              <a:t>du lait en Wallonie : les consommateurs s’impliquent dans la recherche de solutions</a:t>
            </a: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39460" y="6241409"/>
            <a:ext cx="8794815" cy="33556"/>
          </a:xfrm>
          <a:prstGeom prst="line">
            <a:avLst/>
          </a:prstGeom>
          <a:ln w="19050">
            <a:solidFill>
              <a:srgbClr val="C5D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532" y="5766817"/>
            <a:ext cx="1794446" cy="9853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1" r="4695"/>
          <a:stretch/>
        </p:blipFill>
        <p:spPr>
          <a:xfrm>
            <a:off x="94225" y="49036"/>
            <a:ext cx="1251833" cy="1249643"/>
          </a:xfrm>
          <a:prstGeom prst="ellipse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577130" y="915769"/>
            <a:ext cx="2951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>
                <a:solidFill>
                  <a:srgbClr val="CB3053"/>
                </a:solidFill>
              </a:rPr>
              <a:t>5. Exemples inspirants</a:t>
            </a:r>
            <a:endParaRPr lang="fr-BE" sz="2400" dirty="0">
              <a:solidFill>
                <a:srgbClr val="CB3053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644" y="2885871"/>
            <a:ext cx="5712976" cy="294585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45" y="1580002"/>
            <a:ext cx="1902353" cy="1260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889" y="1580181"/>
            <a:ext cx="1902353" cy="1260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2241" y="1580002"/>
            <a:ext cx="1902353" cy="1260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23" name="Rectangle à coins arrondis 22"/>
          <p:cNvSpPr/>
          <p:nvPr/>
        </p:nvSpPr>
        <p:spPr>
          <a:xfrm>
            <a:off x="5217294" y="3037931"/>
            <a:ext cx="3644152" cy="258210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u="sng" dirty="0" smtClean="0"/>
              <a:t>Ferme du Moulin (Chièvres)</a:t>
            </a:r>
          </a:p>
          <a:p>
            <a:pPr algn="ctr"/>
            <a:endParaRPr lang="fr-BE" sz="800" b="1" dirty="0" smtClean="0"/>
          </a:p>
          <a:p>
            <a:pPr algn="ctr"/>
            <a:r>
              <a:rPr lang="fr-BE" b="1" dirty="0" smtClean="0"/>
              <a:t>Dany et Nathalie Dubois</a:t>
            </a:r>
          </a:p>
          <a:p>
            <a:pPr algn="ctr"/>
            <a:r>
              <a:rPr lang="fr-BE" b="1" dirty="0"/>
              <a:t>6</a:t>
            </a:r>
            <a:r>
              <a:rPr lang="fr-BE" b="1" dirty="0" smtClean="0"/>
              <a:t>0 VL (Jersey) sur 80 ha</a:t>
            </a:r>
          </a:p>
          <a:p>
            <a:pPr algn="ctr"/>
            <a:r>
              <a:rPr lang="fr-BE" b="1" dirty="0" smtClean="0"/>
              <a:t>PP, PT &amp; Cultures (TAP</a:t>
            </a:r>
            <a:r>
              <a:rPr lang="fr-BE" b="1" dirty="0" smtClean="0"/>
              <a:t>)</a:t>
            </a:r>
          </a:p>
          <a:p>
            <a:pPr algn="ctr"/>
            <a:r>
              <a:rPr lang="fr-BE" b="1" dirty="0" smtClean="0"/>
              <a:t>Pâturage tournant</a:t>
            </a:r>
            <a:endParaRPr lang="fr-BE" b="1" dirty="0" smtClean="0"/>
          </a:p>
          <a:p>
            <a:pPr algn="ctr"/>
            <a:r>
              <a:rPr lang="fr-BE" b="1" dirty="0"/>
              <a:t>5</a:t>
            </a:r>
            <a:r>
              <a:rPr lang="fr-BE" b="1" dirty="0" smtClean="0"/>
              <a:t>0 % du lait transformé à la ferme</a:t>
            </a:r>
          </a:p>
          <a:p>
            <a:pPr algn="ctr"/>
            <a:r>
              <a:rPr lang="fr-BE" b="1" dirty="0" smtClean="0"/>
              <a:t>Colis de viande bœuf – porc…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068159" y="1704920"/>
            <a:ext cx="263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8FAADC"/>
                </a:solidFill>
              </a:rPr>
              <a:t>« Si on ne transforme pas, on n’est jamais maître de son prix »</a:t>
            </a:r>
            <a:endParaRPr lang="fr-BE" dirty="0">
              <a:solidFill>
                <a:srgbClr val="8FAA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0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677307"/>
          </a:xfrm>
          <a:prstGeom prst="rect">
            <a:avLst/>
          </a:prstGeom>
          <a:solidFill>
            <a:srgbClr val="C5D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700" dirty="0" smtClean="0">
                <a:solidFill>
                  <a:srgbClr val="1E7343"/>
                </a:solidFill>
              </a:rPr>
              <a:t>	          </a:t>
            </a:r>
            <a:r>
              <a:rPr lang="fr-BE" sz="1600" dirty="0" smtClean="0">
                <a:solidFill>
                  <a:srgbClr val="1E7343"/>
                </a:solidFill>
              </a:rPr>
              <a:t>Crise </a:t>
            </a:r>
            <a:r>
              <a:rPr lang="fr-BE" sz="1600" dirty="0">
                <a:solidFill>
                  <a:srgbClr val="1E7343"/>
                </a:solidFill>
              </a:rPr>
              <a:t>du lait en Wallonie : les consommateurs s’impliquent dans la recherche de solutions</a:t>
            </a: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39460" y="6241409"/>
            <a:ext cx="8794815" cy="33556"/>
          </a:xfrm>
          <a:prstGeom prst="line">
            <a:avLst/>
          </a:prstGeom>
          <a:ln w="19050">
            <a:solidFill>
              <a:srgbClr val="C5D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532" y="5766817"/>
            <a:ext cx="1794446" cy="9853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1" r="4695"/>
          <a:stretch/>
        </p:blipFill>
        <p:spPr>
          <a:xfrm>
            <a:off x="94225" y="49036"/>
            <a:ext cx="1251833" cy="1249643"/>
          </a:xfrm>
          <a:prstGeom prst="ellipse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577130" y="915769"/>
            <a:ext cx="2951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>
                <a:solidFill>
                  <a:srgbClr val="CB3053"/>
                </a:solidFill>
              </a:rPr>
              <a:t>5. Exemples inspirants</a:t>
            </a:r>
            <a:endParaRPr lang="fr-BE" sz="2400" dirty="0">
              <a:solidFill>
                <a:srgbClr val="CB3053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97" y="2516512"/>
            <a:ext cx="5632058" cy="317155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1" name="ZoneTexte 10"/>
          <p:cNvSpPr txBox="1"/>
          <p:nvPr/>
        </p:nvSpPr>
        <p:spPr>
          <a:xfrm>
            <a:off x="546688" y="187921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BE" dirty="0" smtClean="0"/>
          </a:p>
          <a:p>
            <a:endParaRPr lang="fr-BE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208" y="1621176"/>
            <a:ext cx="1902352" cy="125999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892" y="1626104"/>
            <a:ext cx="1803601" cy="125635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5560" y="1629222"/>
            <a:ext cx="1902351" cy="125999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7" name="Rectangle à coins arrondis 16"/>
          <p:cNvSpPr/>
          <p:nvPr/>
        </p:nvSpPr>
        <p:spPr>
          <a:xfrm>
            <a:off x="5290123" y="2589452"/>
            <a:ext cx="3644152" cy="31379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u="sng" dirty="0" smtClean="0"/>
              <a:t>Ferme de </a:t>
            </a:r>
            <a:r>
              <a:rPr lang="fr-BE" sz="2000" b="1" u="sng" dirty="0" err="1" smtClean="0"/>
              <a:t>Neubempt</a:t>
            </a:r>
            <a:r>
              <a:rPr lang="fr-BE" sz="2000" b="1" u="sng" dirty="0" smtClean="0"/>
              <a:t> </a:t>
            </a:r>
            <a:r>
              <a:rPr lang="fr-BE" sz="1600" b="1" u="sng" dirty="0" smtClean="0"/>
              <a:t>(</a:t>
            </a:r>
            <a:r>
              <a:rPr lang="fr-BE" sz="1600" b="1" u="sng" dirty="0" err="1" smtClean="0"/>
              <a:t>Moresnet</a:t>
            </a:r>
            <a:r>
              <a:rPr lang="fr-BE" sz="1600" b="1" u="sng" dirty="0" smtClean="0"/>
              <a:t>)</a:t>
            </a:r>
          </a:p>
          <a:p>
            <a:pPr algn="ctr"/>
            <a:endParaRPr lang="fr-BE" sz="800" b="1" dirty="0" smtClean="0"/>
          </a:p>
          <a:p>
            <a:pPr algn="ctr"/>
            <a:r>
              <a:rPr lang="fr-BE" b="1" dirty="0" smtClean="0"/>
              <a:t>Remi et Vera Hardy</a:t>
            </a:r>
          </a:p>
          <a:p>
            <a:pPr algn="ctr"/>
            <a:r>
              <a:rPr lang="fr-BE" b="1" dirty="0"/>
              <a:t>3</a:t>
            </a:r>
            <a:r>
              <a:rPr lang="fr-BE" b="1" dirty="0" smtClean="0"/>
              <a:t>0 VL sur 35 ha</a:t>
            </a:r>
          </a:p>
          <a:p>
            <a:pPr algn="ctr"/>
            <a:r>
              <a:rPr lang="fr-BE" b="1" dirty="0" smtClean="0"/>
              <a:t>PP, PT &amp; Cultures (TAP)</a:t>
            </a:r>
          </a:p>
          <a:p>
            <a:pPr algn="ctr"/>
            <a:r>
              <a:rPr lang="fr-BE" b="1" dirty="0"/>
              <a:t>1</a:t>
            </a:r>
            <a:r>
              <a:rPr lang="fr-BE" b="1" dirty="0" smtClean="0"/>
              <a:t>0 % du lait transformé à </a:t>
            </a:r>
            <a:r>
              <a:rPr lang="fr-BE" b="1" dirty="0" smtClean="0"/>
              <a:t>la ferme (30 h transfo + livraisons)</a:t>
            </a:r>
            <a:endParaRPr lang="fr-BE" b="1" dirty="0" smtClean="0"/>
          </a:p>
          <a:p>
            <a:pPr algn="ctr"/>
            <a:r>
              <a:rPr lang="fr-BE" b="1" dirty="0" smtClean="0"/>
              <a:t>Conteneur de </a:t>
            </a:r>
            <a:r>
              <a:rPr lang="fr-BE" b="1" dirty="0" smtClean="0"/>
              <a:t>transformation</a:t>
            </a:r>
          </a:p>
          <a:p>
            <a:pPr algn="ctr"/>
            <a:r>
              <a:rPr lang="fr-BE" b="1" dirty="0" smtClean="0"/>
              <a:t>Vente directe (frigo libre-service) + circuits courts</a:t>
            </a:r>
            <a:endParaRPr lang="fr-BE" b="1" dirty="0" smtClean="0"/>
          </a:p>
        </p:txBody>
      </p:sp>
    </p:spTree>
    <p:extLst>
      <p:ext uri="{BB962C8B-B14F-4D97-AF65-F5344CB8AC3E}">
        <p14:creationId xmlns:p14="http://schemas.microsoft.com/office/powerpoint/2010/main" val="46113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677307"/>
          </a:xfrm>
          <a:prstGeom prst="rect">
            <a:avLst/>
          </a:prstGeom>
          <a:solidFill>
            <a:srgbClr val="C5D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700" dirty="0" smtClean="0">
                <a:solidFill>
                  <a:srgbClr val="1E7343"/>
                </a:solidFill>
              </a:rPr>
              <a:t>	          </a:t>
            </a:r>
            <a:r>
              <a:rPr lang="fr-BE" sz="1600" dirty="0" smtClean="0">
                <a:solidFill>
                  <a:srgbClr val="1E7343"/>
                </a:solidFill>
              </a:rPr>
              <a:t>Crise </a:t>
            </a:r>
            <a:r>
              <a:rPr lang="fr-BE" sz="1600" dirty="0">
                <a:solidFill>
                  <a:srgbClr val="1E7343"/>
                </a:solidFill>
              </a:rPr>
              <a:t>du lait en Wallonie : les consommateurs s’impliquent dans la recherche de solutions</a:t>
            </a: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39460" y="6241409"/>
            <a:ext cx="8794815" cy="33556"/>
          </a:xfrm>
          <a:prstGeom prst="line">
            <a:avLst/>
          </a:prstGeom>
          <a:ln w="19050">
            <a:solidFill>
              <a:srgbClr val="C5D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532" y="5766817"/>
            <a:ext cx="1794446" cy="9853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1" r="4695"/>
          <a:stretch/>
        </p:blipFill>
        <p:spPr>
          <a:xfrm>
            <a:off x="94225" y="49036"/>
            <a:ext cx="1251833" cy="1249643"/>
          </a:xfrm>
          <a:prstGeom prst="ellipse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577130" y="915769"/>
            <a:ext cx="2951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>
                <a:solidFill>
                  <a:srgbClr val="CB3053"/>
                </a:solidFill>
              </a:rPr>
              <a:t>5. Exemples inspirants</a:t>
            </a:r>
            <a:endParaRPr lang="fr-BE" sz="2400" dirty="0">
              <a:solidFill>
                <a:srgbClr val="CB3053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3599" y="2704048"/>
            <a:ext cx="5720676" cy="306020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3599" y="1577263"/>
            <a:ext cx="1902352" cy="1260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543" y="1577442"/>
            <a:ext cx="1902352" cy="1260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6895" y="1577263"/>
            <a:ext cx="1902352" cy="1260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5" name="Rectangle à coins arrondis 14"/>
          <p:cNvSpPr/>
          <p:nvPr/>
        </p:nvSpPr>
        <p:spPr>
          <a:xfrm>
            <a:off x="245324" y="3640506"/>
            <a:ext cx="3750227" cy="21246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u="sng" dirty="0" smtClean="0"/>
              <a:t>Ferme de </a:t>
            </a:r>
            <a:r>
              <a:rPr lang="fr-BE" sz="2000" b="1" u="sng" dirty="0" err="1" smtClean="0"/>
              <a:t>Stée</a:t>
            </a:r>
            <a:r>
              <a:rPr lang="fr-BE" sz="2000" b="1" u="sng" dirty="0" smtClean="0"/>
              <a:t> (</a:t>
            </a:r>
            <a:r>
              <a:rPr lang="fr-BE" sz="2000" b="1" u="sng" dirty="0" err="1" smtClean="0"/>
              <a:t>Braibant</a:t>
            </a:r>
            <a:r>
              <a:rPr lang="fr-BE" sz="2000" b="1" u="sng" dirty="0" smtClean="0"/>
              <a:t>)</a:t>
            </a:r>
          </a:p>
          <a:p>
            <a:pPr algn="ctr"/>
            <a:endParaRPr lang="fr-BE" sz="800" b="1" dirty="0" smtClean="0"/>
          </a:p>
          <a:p>
            <a:pPr algn="ctr"/>
            <a:r>
              <a:rPr lang="fr-BE" b="1" dirty="0" smtClean="0"/>
              <a:t>Famille </a:t>
            </a:r>
            <a:r>
              <a:rPr lang="fr-BE" b="1" dirty="0" smtClean="0"/>
              <a:t>Wylock (7 emplois)</a:t>
            </a:r>
            <a:endParaRPr lang="fr-BE" b="1" dirty="0" smtClean="0"/>
          </a:p>
          <a:p>
            <a:pPr algn="ctr"/>
            <a:r>
              <a:rPr lang="fr-BE" b="1" dirty="0" smtClean="0"/>
              <a:t>40 VL sur 80 ha + chèvres, ovins…</a:t>
            </a:r>
          </a:p>
          <a:p>
            <a:pPr algn="ctr"/>
            <a:r>
              <a:rPr lang="fr-BE" b="1" dirty="0" smtClean="0"/>
              <a:t>PP, PT &amp; Cultures (OV-FAV-TAV)</a:t>
            </a:r>
          </a:p>
          <a:p>
            <a:pPr algn="ctr"/>
            <a:r>
              <a:rPr lang="fr-BE" b="1" dirty="0" smtClean="0"/>
              <a:t>100 % du lait transformé à la ferme</a:t>
            </a:r>
          </a:p>
          <a:p>
            <a:pPr algn="ctr"/>
            <a:r>
              <a:rPr lang="fr-BE" b="1" dirty="0" smtClean="0"/>
              <a:t>Diversification totale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58652" y="1613765"/>
            <a:ext cx="263887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8FAADC"/>
                </a:solidFill>
              </a:rPr>
              <a:t>Un virage à 180° !</a:t>
            </a:r>
          </a:p>
          <a:p>
            <a:pPr algn="ctr"/>
            <a:endParaRPr lang="fr-BE" sz="1050" b="1" dirty="0" smtClean="0">
              <a:solidFill>
                <a:srgbClr val="8FAADC"/>
              </a:solidFill>
            </a:endParaRPr>
          </a:p>
          <a:p>
            <a:pPr algn="ctr"/>
            <a:r>
              <a:rPr lang="fr-BE" dirty="0" smtClean="0">
                <a:solidFill>
                  <a:srgbClr val="8FAADC"/>
                </a:solidFill>
              </a:rPr>
              <a:t>Avant 2009 : 350 bovins dont 100 VL en </a:t>
            </a:r>
          </a:p>
          <a:p>
            <a:pPr algn="ctr"/>
            <a:r>
              <a:rPr lang="fr-BE" dirty="0" smtClean="0">
                <a:solidFill>
                  <a:srgbClr val="8FAADC"/>
                </a:solidFill>
              </a:rPr>
              <a:t>3 traites/j (+ Blondes) </a:t>
            </a:r>
          </a:p>
          <a:p>
            <a:pPr algn="ctr"/>
            <a:endParaRPr lang="fr-BE" sz="1050" dirty="0" smtClean="0">
              <a:solidFill>
                <a:srgbClr val="8FAADC"/>
              </a:solidFill>
            </a:endParaRPr>
          </a:p>
          <a:p>
            <a:pPr algn="ctr"/>
            <a:r>
              <a:rPr lang="fr-BE" b="1" dirty="0" smtClean="0">
                <a:solidFill>
                  <a:srgbClr val="8FAADC"/>
                </a:solidFill>
              </a:rPr>
              <a:t>C’est possible !</a:t>
            </a:r>
            <a:endParaRPr lang="fr-BE" b="1" dirty="0">
              <a:solidFill>
                <a:srgbClr val="8FAA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6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677307"/>
          </a:xfrm>
          <a:prstGeom prst="rect">
            <a:avLst/>
          </a:prstGeom>
          <a:solidFill>
            <a:srgbClr val="C5D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700" dirty="0" smtClean="0">
                <a:solidFill>
                  <a:srgbClr val="1E7343"/>
                </a:solidFill>
              </a:rPr>
              <a:t>	          </a:t>
            </a:r>
            <a:r>
              <a:rPr lang="fr-BE" sz="1600" dirty="0" smtClean="0">
                <a:solidFill>
                  <a:srgbClr val="1E7343"/>
                </a:solidFill>
              </a:rPr>
              <a:t>Crise </a:t>
            </a:r>
            <a:r>
              <a:rPr lang="fr-BE" sz="1600" dirty="0">
                <a:solidFill>
                  <a:srgbClr val="1E7343"/>
                </a:solidFill>
              </a:rPr>
              <a:t>du lait en Wallonie : les consommateurs s’impliquent dans la recherche de solutions</a:t>
            </a: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39460" y="6241409"/>
            <a:ext cx="8794815" cy="33556"/>
          </a:xfrm>
          <a:prstGeom prst="line">
            <a:avLst/>
          </a:prstGeom>
          <a:ln w="19050">
            <a:solidFill>
              <a:srgbClr val="C5D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532" y="5766817"/>
            <a:ext cx="1794446" cy="9853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1" r="4695"/>
          <a:stretch/>
        </p:blipFill>
        <p:spPr>
          <a:xfrm>
            <a:off x="94225" y="49036"/>
            <a:ext cx="1251833" cy="1249643"/>
          </a:xfrm>
          <a:prstGeom prst="ellipse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577130" y="915769"/>
            <a:ext cx="2951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>
                <a:solidFill>
                  <a:srgbClr val="CB3053"/>
                </a:solidFill>
              </a:rPr>
              <a:t>5. Exemples inspirants</a:t>
            </a:r>
            <a:endParaRPr lang="fr-BE" sz="2400" dirty="0">
              <a:solidFill>
                <a:srgbClr val="CB3053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6"/>
          <a:stretch/>
        </p:blipFill>
        <p:spPr>
          <a:xfrm>
            <a:off x="267663" y="2543804"/>
            <a:ext cx="5687735" cy="314425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1" name="ZoneTexte 10"/>
          <p:cNvSpPr txBox="1"/>
          <p:nvPr/>
        </p:nvSpPr>
        <p:spPr>
          <a:xfrm>
            <a:off x="544175" y="190650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BE" dirty="0" smtClean="0"/>
          </a:p>
          <a:p>
            <a:endParaRPr lang="fr-BE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695" y="1648468"/>
            <a:ext cx="1902351" cy="125999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40" y="1648468"/>
            <a:ext cx="1902352" cy="125999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047" y="1656514"/>
            <a:ext cx="1902351" cy="125999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7" name="Rectangle à coins arrondis 16"/>
          <p:cNvSpPr/>
          <p:nvPr/>
        </p:nvSpPr>
        <p:spPr>
          <a:xfrm>
            <a:off x="5290123" y="3551510"/>
            <a:ext cx="3644152" cy="212463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u="sng" dirty="0" smtClean="0"/>
              <a:t>Ferme Theissen (</a:t>
            </a:r>
            <a:r>
              <a:rPr lang="fr-BE" sz="2000" b="1" u="sng" dirty="0" err="1" smtClean="0"/>
              <a:t>Manderfeld</a:t>
            </a:r>
            <a:r>
              <a:rPr lang="fr-BE" sz="2000" b="1" u="sng" dirty="0" smtClean="0"/>
              <a:t>)</a:t>
            </a:r>
            <a:endParaRPr lang="fr-BE" sz="1600" b="1" u="sng" dirty="0" smtClean="0"/>
          </a:p>
          <a:p>
            <a:pPr algn="ctr"/>
            <a:endParaRPr lang="fr-BE" sz="800" b="1" dirty="0" smtClean="0"/>
          </a:p>
          <a:p>
            <a:pPr algn="ctr"/>
            <a:r>
              <a:rPr lang="fr-BE" b="1" dirty="0" smtClean="0"/>
              <a:t>René, Elena et Simone Theissen</a:t>
            </a:r>
          </a:p>
          <a:p>
            <a:pPr algn="ctr"/>
            <a:r>
              <a:rPr lang="fr-BE" b="1" dirty="0" smtClean="0"/>
              <a:t>100 VL sur 110 ha</a:t>
            </a:r>
          </a:p>
          <a:p>
            <a:pPr algn="ctr"/>
            <a:r>
              <a:rPr lang="fr-BE" b="1" dirty="0" smtClean="0"/>
              <a:t>Prairies permanentes </a:t>
            </a:r>
            <a:r>
              <a:rPr lang="fr-BE" b="1" dirty="0" err="1" smtClean="0"/>
              <a:t>uniqmt</a:t>
            </a:r>
            <a:endParaRPr lang="fr-BE" b="1" dirty="0" smtClean="0"/>
          </a:p>
          <a:p>
            <a:pPr algn="ctr"/>
            <a:r>
              <a:rPr lang="fr-BE" b="1" dirty="0" smtClean="0"/>
              <a:t>Pâturage sur gazon court</a:t>
            </a:r>
          </a:p>
          <a:p>
            <a:pPr algn="ctr"/>
            <a:r>
              <a:rPr lang="fr-BE" b="1" dirty="0" smtClean="0"/>
              <a:t>350 kg concentré / VL / an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125400" y="1520366"/>
            <a:ext cx="263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chemeClr val="accent6"/>
                </a:solidFill>
              </a:rPr>
              <a:t>« Mon concentré, </a:t>
            </a:r>
          </a:p>
          <a:p>
            <a:pPr algn="ctr"/>
            <a:r>
              <a:rPr lang="fr-BE" dirty="0" smtClean="0">
                <a:solidFill>
                  <a:schemeClr val="accent6"/>
                </a:solidFill>
              </a:rPr>
              <a:t>c’est l’herbe ! »</a:t>
            </a:r>
          </a:p>
          <a:p>
            <a:pPr algn="ctr"/>
            <a:endParaRPr lang="fr-BE" sz="1050" dirty="0" smtClean="0">
              <a:solidFill>
                <a:schemeClr val="accent6"/>
              </a:solidFill>
            </a:endParaRPr>
          </a:p>
          <a:p>
            <a:pPr algn="ctr"/>
            <a:r>
              <a:rPr lang="fr-BE" dirty="0" smtClean="0">
                <a:solidFill>
                  <a:schemeClr val="accent6"/>
                </a:solidFill>
              </a:rPr>
              <a:t>« Il faut réapprendre à</a:t>
            </a:r>
          </a:p>
          <a:p>
            <a:pPr algn="ctr"/>
            <a:r>
              <a:rPr lang="fr-BE" dirty="0">
                <a:solidFill>
                  <a:schemeClr val="accent6"/>
                </a:solidFill>
              </a:rPr>
              <a:t>v</a:t>
            </a:r>
            <a:r>
              <a:rPr lang="fr-BE" dirty="0" smtClean="0">
                <a:solidFill>
                  <a:schemeClr val="accent6"/>
                </a:solidFill>
              </a:rPr>
              <a:t>aloriser l’herbe, </a:t>
            </a:r>
          </a:p>
          <a:p>
            <a:pPr algn="ctr"/>
            <a:r>
              <a:rPr lang="fr-BE" dirty="0" smtClean="0">
                <a:solidFill>
                  <a:schemeClr val="accent6"/>
                </a:solidFill>
              </a:rPr>
              <a:t>travailler moins pour gagner plus ! »</a:t>
            </a:r>
            <a:endParaRPr lang="fr-BE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94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677307"/>
          </a:xfrm>
          <a:prstGeom prst="rect">
            <a:avLst/>
          </a:prstGeom>
          <a:solidFill>
            <a:srgbClr val="C5D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700" dirty="0" smtClean="0">
                <a:solidFill>
                  <a:srgbClr val="1E7343"/>
                </a:solidFill>
              </a:rPr>
              <a:t>	          </a:t>
            </a:r>
            <a:r>
              <a:rPr lang="fr-BE" sz="1600" dirty="0" smtClean="0">
                <a:solidFill>
                  <a:srgbClr val="1E7343"/>
                </a:solidFill>
              </a:rPr>
              <a:t>Crise </a:t>
            </a:r>
            <a:r>
              <a:rPr lang="fr-BE" sz="1600" dirty="0">
                <a:solidFill>
                  <a:srgbClr val="1E7343"/>
                </a:solidFill>
              </a:rPr>
              <a:t>du lait en Wallonie : les consommateurs s’impliquent dans la recherche de solutions</a:t>
            </a: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39460" y="6241409"/>
            <a:ext cx="8794815" cy="33556"/>
          </a:xfrm>
          <a:prstGeom prst="line">
            <a:avLst/>
          </a:prstGeom>
          <a:ln w="19050">
            <a:solidFill>
              <a:srgbClr val="C5D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532" y="5766817"/>
            <a:ext cx="1794446" cy="9853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1" r="4695"/>
          <a:stretch/>
        </p:blipFill>
        <p:spPr>
          <a:xfrm>
            <a:off x="94225" y="49036"/>
            <a:ext cx="1251833" cy="1249643"/>
          </a:xfrm>
          <a:prstGeom prst="ellipse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577130" y="915769"/>
            <a:ext cx="2951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>
                <a:solidFill>
                  <a:srgbClr val="CB3053"/>
                </a:solidFill>
              </a:rPr>
              <a:t>5. Exemples inspirants</a:t>
            </a:r>
            <a:endParaRPr lang="fr-BE" sz="2400" dirty="0">
              <a:solidFill>
                <a:srgbClr val="CB3053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3553" y="2704048"/>
            <a:ext cx="4620768" cy="306020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3599" y="1577326"/>
            <a:ext cx="1902352" cy="125987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543" y="1577505"/>
            <a:ext cx="1902352" cy="125987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6895" y="1577326"/>
            <a:ext cx="1902352" cy="125987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5" name="Rectangle à coins arrondis 14"/>
          <p:cNvSpPr/>
          <p:nvPr/>
        </p:nvSpPr>
        <p:spPr>
          <a:xfrm>
            <a:off x="245324" y="3640506"/>
            <a:ext cx="3750227" cy="21246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u="sng" dirty="0" smtClean="0"/>
              <a:t>Ferme </a:t>
            </a:r>
            <a:r>
              <a:rPr lang="fr-BE" sz="2000" b="1" u="sng" dirty="0" smtClean="0"/>
              <a:t>Raucq</a:t>
            </a:r>
            <a:endParaRPr lang="fr-BE" sz="2000" b="1" u="sng" dirty="0" smtClean="0"/>
          </a:p>
          <a:p>
            <a:pPr algn="ctr"/>
            <a:endParaRPr lang="fr-BE" sz="800" b="1" dirty="0" smtClean="0"/>
          </a:p>
          <a:p>
            <a:pPr algn="ctr"/>
            <a:r>
              <a:rPr lang="fr-BE" b="1" dirty="0" smtClean="0"/>
              <a:t>Julien, Daniel et Monique </a:t>
            </a:r>
            <a:r>
              <a:rPr lang="fr-BE" b="1" dirty="0" smtClean="0"/>
              <a:t>Raucq</a:t>
            </a:r>
            <a:endParaRPr lang="fr-BE" b="1" dirty="0" smtClean="0"/>
          </a:p>
          <a:p>
            <a:pPr algn="ctr"/>
            <a:r>
              <a:rPr lang="fr-BE" b="1" dirty="0" smtClean="0"/>
              <a:t>57</a:t>
            </a:r>
            <a:r>
              <a:rPr lang="fr-BE" b="1" dirty="0" smtClean="0"/>
              <a:t> </a:t>
            </a:r>
            <a:r>
              <a:rPr lang="fr-BE" b="1" dirty="0" smtClean="0"/>
              <a:t>VL sur </a:t>
            </a:r>
            <a:r>
              <a:rPr lang="fr-BE" b="1" dirty="0" smtClean="0"/>
              <a:t>46</a:t>
            </a:r>
            <a:r>
              <a:rPr lang="fr-BE" b="1" dirty="0" smtClean="0"/>
              <a:t> </a:t>
            </a:r>
            <a:r>
              <a:rPr lang="fr-BE" b="1" dirty="0" smtClean="0"/>
              <a:t>ha </a:t>
            </a:r>
            <a:r>
              <a:rPr lang="fr-BE" b="1" dirty="0" smtClean="0"/>
              <a:t>(kiwi &amp; PN)</a:t>
            </a:r>
            <a:endParaRPr lang="fr-BE" b="1" dirty="0" smtClean="0"/>
          </a:p>
          <a:p>
            <a:pPr algn="ctr"/>
            <a:r>
              <a:rPr lang="fr-BE" b="1" dirty="0" smtClean="0"/>
              <a:t>PP, PT &amp; Cultures </a:t>
            </a:r>
            <a:r>
              <a:rPr lang="fr-BE" b="1" dirty="0" smtClean="0"/>
              <a:t>(</a:t>
            </a:r>
            <a:r>
              <a:rPr lang="fr-BE" b="1" dirty="0" smtClean="0"/>
              <a:t>TA-OA</a:t>
            </a:r>
            <a:r>
              <a:rPr lang="fr-BE" b="1" dirty="0" smtClean="0"/>
              <a:t>)</a:t>
            </a:r>
            <a:endParaRPr lang="fr-BE" b="1" dirty="0" smtClean="0"/>
          </a:p>
          <a:p>
            <a:pPr algn="ctr"/>
            <a:r>
              <a:rPr lang="fr-BE" b="1" dirty="0" smtClean="0"/>
              <a:t>25</a:t>
            </a:r>
            <a:r>
              <a:rPr lang="fr-BE" b="1" dirty="0" smtClean="0"/>
              <a:t> </a:t>
            </a:r>
            <a:r>
              <a:rPr lang="fr-BE" b="1" dirty="0" smtClean="0"/>
              <a:t>% du lait transformé à la </a:t>
            </a:r>
            <a:r>
              <a:rPr lang="fr-BE" b="1" dirty="0" smtClean="0"/>
              <a:t>ferme</a:t>
            </a:r>
          </a:p>
          <a:p>
            <a:pPr algn="ctr"/>
            <a:r>
              <a:rPr lang="fr-BE" b="1" dirty="0" smtClean="0"/>
              <a:t>50 % de vente à la ferme</a:t>
            </a:r>
            <a:endParaRPr lang="fr-BE" b="1" dirty="0" smtClean="0"/>
          </a:p>
        </p:txBody>
      </p:sp>
      <p:sp>
        <p:nvSpPr>
          <p:cNvPr id="17" name="ZoneTexte 16"/>
          <p:cNvSpPr txBox="1"/>
          <p:nvPr/>
        </p:nvSpPr>
        <p:spPr>
          <a:xfrm>
            <a:off x="245324" y="1924600"/>
            <a:ext cx="263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8FAADC"/>
                </a:solidFill>
              </a:rPr>
              <a:t>La maîtrise de l’autonomie fourragère et de la valorisation de l’herbe à travers le pâturage</a:t>
            </a:r>
            <a:endParaRPr lang="fr-BE" dirty="0">
              <a:solidFill>
                <a:srgbClr val="8FAA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84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1905" y="221930"/>
            <a:ext cx="791920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700" b="1" dirty="0">
                <a:solidFill>
                  <a:srgbClr val="1E7343"/>
                </a:solidFill>
              </a:rPr>
              <a:t>Crise du lait en Wallonie : éleveurs et citoyens proposent des solutions pour l’avenir !</a:t>
            </a:r>
            <a:endParaRPr lang="fr-BE" sz="1700" dirty="0">
              <a:solidFill>
                <a:srgbClr val="1E7343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77307"/>
          </a:xfrm>
          <a:prstGeom prst="rect">
            <a:avLst/>
          </a:prstGeom>
          <a:solidFill>
            <a:srgbClr val="C5D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700" dirty="0" smtClean="0">
                <a:solidFill>
                  <a:srgbClr val="1E7343"/>
                </a:solidFill>
              </a:rPr>
              <a:t>	</a:t>
            </a:r>
            <a:endParaRPr lang="fr-BE" sz="1600" dirty="0">
              <a:solidFill>
                <a:srgbClr val="1E7343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1" r="4695"/>
          <a:stretch/>
        </p:blipFill>
        <p:spPr>
          <a:xfrm>
            <a:off x="94225" y="49036"/>
            <a:ext cx="1251833" cy="1249643"/>
          </a:xfrm>
          <a:prstGeom prst="ellipse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69954" y="1700340"/>
            <a:ext cx="36855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 smtClean="0">
                <a:solidFill>
                  <a:srgbClr val="587D4F"/>
                </a:solidFill>
              </a:rPr>
              <a:t>Merci beaucoup pour votre attention !</a:t>
            </a:r>
          </a:p>
          <a:p>
            <a:pPr algn="ctr"/>
            <a:endParaRPr lang="fr-BE" sz="2800" i="1" dirty="0">
              <a:solidFill>
                <a:srgbClr val="92D050"/>
              </a:solidFill>
            </a:endParaRPr>
          </a:p>
          <a:p>
            <a:pPr algn="ctr"/>
            <a:r>
              <a:rPr lang="fr-BE" sz="2400" i="1" dirty="0" smtClean="0">
                <a:solidFill>
                  <a:srgbClr val="92D050"/>
                </a:solidFill>
              </a:rPr>
              <a:t>Résultats complets disponibles dans </a:t>
            </a:r>
          </a:p>
          <a:p>
            <a:pPr algn="ctr"/>
            <a:r>
              <a:rPr lang="fr-BE" sz="2400" i="1" dirty="0" smtClean="0">
                <a:solidFill>
                  <a:srgbClr val="92D050"/>
                </a:solidFill>
              </a:rPr>
              <a:t>notre </a:t>
            </a:r>
            <a:r>
              <a:rPr lang="fr-BE" sz="2400" i="1" dirty="0" smtClean="0">
                <a:solidFill>
                  <a:srgbClr val="587D4F"/>
                </a:solidFill>
              </a:rPr>
              <a:t>brochure papier </a:t>
            </a:r>
          </a:p>
          <a:p>
            <a:pPr algn="ctr"/>
            <a:r>
              <a:rPr lang="fr-BE" sz="2400" i="1" dirty="0" smtClean="0">
                <a:solidFill>
                  <a:srgbClr val="92D050"/>
                </a:solidFill>
              </a:rPr>
              <a:t>ou via notre </a:t>
            </a:r>
            <a:r>
              <a:rPr lang="fr-BE" sz="2400" i="1" dirty="0" smtClean="0">
                <a:solidFill>
                  <a:srgbClr val="587D4F"/>
                </a:solidFill>
              </a:rPr>
              <a:t>site internet</a:t>
            </a:r>
          </a:p>
          <a:p>
            <a:pPr algn="ctr"/>
            <a:endParaRPr lang="fr-BE" sz="2800" i="1" dirty="0" smtClean="0">
              <a:solidFill>
                <a:srgbClr val="CB3053"/>
              </a:solidFill>
            </a:endParaRPr>
          </a:p>
          <a:p>
            <a:pPr algn="ctr"/>
            <a:r>
              <a:rPr lang="fr-BE" sz="2800" i="1" dirty="0" smtClean="0">
                <a:solidFill>
                  <a:srgbClr val="CB3053"/>
                </a:solidFill>
              </a:rPr>
              <a:t>www.agriculture-natpro.be</a:t>
            </a:r>
            <a:endParaRPr lang="fr-BE" sz="2800" i="1" dirty="0">
              <a:solidFill>
                <a:srgbClr val="CB3053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139460" y="6241409"/>
            <a:ext cx="8794815" cy="33556"/>
          </a:xfrm>
          <a:prstGeom prst="line">
            <a:avLst/>
          </a:prstGeom>
          <a:ln w="19050">
            <a:solidFill>
              <a:srgbClr val="C5D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5472" y="0"/>
            <a:ext cx="4918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5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1905" y="221930"/>
            <a:ext cx="791920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700" b="1" dirty="0">
                <a:solidFill>
                  <a:srgbClr val="1E7343"/>
                </a:solidFill>
              </a:rPr>
              <a:t>Crise du lait en Wallonie : éleveurs et citoyens proposent des solutions pour l’avenir !</a:t>
            </a:r>
            <a:endParaRPr lang="fr-BE" sz="1700" dirty="0">
              <a:solidFill>
                <a:srgbClr val="1E7343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39460" y="6241409"/>
            <a:ext cx="8794815" cy="33556"/>
          </a:xfrm>
          <a:prstGeom prst="line">
            <a:avLst/>
          </a:prstGeom>
          <a:ln w="19050">
            <a:solidFill>
              <a:srgbClr val="C5D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532" y="5766817"/>
            <a:ext cx="1794446" cy="9853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677307"/>
          </a:xfrm>
          <a:prstGeom prst="rect">
            <a:avLst/>
          </a:prstGeom>
          <a:solidFill>
            <a:srgbClr val="C5D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700" dirty="0" smtClean="0">
                <a:solidFill>
                  <a:srgbClr val="1E7343"/>
                </a:solidFill>
              </a:rPr>
              <a:t>	          </a:t>
            </a:r>
            <a:r>
              <a:rPr lang="fr-BE" sz="1600" dirty="0" smtClean="0">
                <a:solidFill>
                  <a:srgbClr val="1E7343"/>
                </a:solidFill>
              </a:rPr>
              <a:t>Crise </a:t>
            </a:r>
            <a:r>
              <a:rPr lang="fr-BE" sz="1600" dirty="0">
                <a:solidFill>
                  <a:srgbClr val="1E7343"/>
                </a:solidFill>
              </a:rPr>
              <a:t>du lait en Wallonie : les consommateurs s’impliquent dans la recherche de solutions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1" r="4695"/>
          <a:stretch/>
        </p:blipFill>
        <p:spPr>
          <a:xfrm>
            <a:off x="94225" y="49036"/>
            <a:ext cx="1251833" cy="1249643"/>
          </a:xfrm>
          <a:prstGeom prst="ellipse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577130" y="915769"/>
            <a:ext cx="6304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>
                <a:solidFill>
                  <a:srgbClr val="CB3053"/>
                </a:solidFill>
              </a:rPr>
              <a:t>1. Le projet « Echangeons sur notre agriculture » </a:t>
            </a:r>
            <a:endParaRPr lang="fr-BE" sz="2400" dirty="0">
              <a:solidFill>
                <a:srgbClr val="CB3053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76" r="-1"/>
          <a:stretch/>
        </p:blipFill>
        <p:spPr>
          <a:xfrm>
            <a:off x="-14042" y="1664448"/>
            <a:ext cx="1360100" cy="204170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1" y="3702212"/>
            <a:ext cx="1351789" cy="204093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497027" y="1664448"/>
            <a:ext cx="7282831" cy="4075529"/>
          </a:xfrm>
          <a:prstGeom prst="rect">
            <a:avLst/>
          </a:prstGeom>
          <a:noFill/>
          <a:ln>
            <a:solidFill>
              <a:srgbClr val="C5D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ZoneTexte 16"/>
          <p:cNvSpPr txBox="1"/>
          <p:nvPr/>
        </p:nvSpPr>
        <p:spPr>
          <a:xfrm>
            <a:off x="1577130" y="1820427"/>
            <a:ext cx="6864443" cy="40780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Depuis </a:t>
            </a:r>
            <a:r>
              <a:rPr lang="fr-BE" dirty="0" smtClean="0"/>
              <a:t>2014, avec le soutien </a:t>
            </a:r>
            <a:r>
              <a:rPr lang="fr-BE" dirty="0"/>
              <a:t>du Ministère wallon de l’Agriculture.</a:t>
            </a:r>
          </a:p>
          <a:p>
            <a:endParaRPr lang="fr-BE" dirty="0" smtClean="0"/>
          </a:p>
          <a:p>
            <a:r>
              <a:rPr lang="fr-BE" dirty="0" smtClean="0"/>
              <a:t>Rassemble citoyens et agriculteurs autour de problématiques agricoles.</a:t>
            </a:r>
          </a:p>
          <a:p>
            <a:endParaRPr lang="fr-BE" dirty="0" smtClean="0"/>
          </a:p>
          <a:p>
            <a:r>
              <a:rPr lang="fr-BE" dirty="0" smtClean="0"/>
              <a:t>Objectifs : </a:t>
            </a:r>
          </a:p>
          <a:p>
            <a:endParaRPr lang="fr-BE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dirty="0" smtClean="0"/>
              <a:t>Sensibiliser les citoyens à l’importance des questions rurales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dirty="0" smtClean="0"/>
              <a:t>Informer par le biais de rencontres avec le secteur agricole</a:t>
            </a:r>
          </a:p>
          <a:p>
            <a:pPr>
              <a:spcAft>
                <a:spcPts val="600"/>
              </a:spcAft>
            </a:pPr>
            <a:r>
              <a:rPr lang="fr-BE" dirty="0" smtClean="0"/>
              <a:t>     (colloques, visites de fermes, d’abattoirs…)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dirty="0" smtClean="0"/>
              <a:t>Discuter, débattre, chercher ensemble des solutions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dirty="0" smtClean="0"/>
              <a:t>Approfondir et diffuser les pistes vers le monde agricole</a:t>
            </a:r>
          </a:p>
          <a:p>
            <a:endParaRPr lang="fr-BE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4986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77307"/>
          </a:xfrm>
          <a:prstGeom prst="rect">
            <a:avLst/>
          </a:prstGeom>
          <a:solidFill>
            <a:srgbClr val="C5D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700" dirty="0" smtClean="0">
                <a:solidFill>
                  <a:srgbClr val="1E7343"/>
                </a:solidFill>
              </a:rPr>
              <a:t>	          </a:t>
            </a:r>
            <a:r>
              <a:rPr lang="fr-BE" sz="1600" dirty="0" smtClean="0">
                <a:solidFill>
                  <a:srgbClr val="1E7343"/>
                </a:solidFill>
              </a:rPr>
              <a:t>Crise </a:t>
            </a:r>
            <a:r>
              <a:rPr lang="fr-BE" sz="1600" dirty="0">
                <a:solidFill>
                  <a:srgbClr val="1E7343"/>
                </a:solidFill>
              </a:rPr>
              <a:t>du lait en Wallonie : les consommateurs s’impliquent dans la recherche de solutions</a:t>
            </a: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39460" y="6241409"/>
            <a:ext cx="8794815" cy="33556"/>
          </a:xfrm>
          <a:prstGeom prst="line">
            <a:avLst/>
          </a:prstGeom>
          <a:ln w="19050">
            <a:solidFill>
              <a:srgbClr val="C5D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532" y="5766817"/>
            <a:ext cx="1794446" cy="9853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1" r="4695"/>
          <a:stretch/>
        </p:blipFill>
        <p:spPr>
          <a:xfrm>
            <a:off x="94225" y="49036"/>
            <a:ext cx="1251833" cy="1249643"/>
          </a:xfrm>
          <a:prstGeom prst="ellipse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577130" y="915769"/>
            <a:ext cx="2252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>
                <a:solidFill>
                  <a:srgbClr val="CB3053"/>
                </a:solidFill>
              </a:rPr>
              <a:t>2</a:t>
            </a:r>
            <a:r>
              <a:rPr lang="fr-BE" sz="2400" dirty="0" smtClean="0">
                <a:solidFill>
                  <a:srgbClr val="CB3053"/>
                </a:solidFill>
              </a:rPr>
              <a:t>. Méthodologie</a:t>
            </a:r>
            <a:endParaRPr lang="fr-BE" sz="2400" dirty="0">
              <a:solidFill>
                <a:srgbClr val="CB3053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76" r="-1"/>
          <a:stretch/>
        </p:blipFill>
        <p:spPr>
          <a:xfrm>
            <a:off x="-14042" y="1664448"/>
            <a:ext cx="1360100" cy="20417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497028" y="1664448"/>
            <a:ext cx="4790486" cy="4075529"/>
          </a:xfrm>
          <a:prstGeom prst="rect">
            <a:avLst/>
          </a:prstGeom>
          <a:noFill/>
          <a:ln>
            <a:solidFill>
              <a:srgbClr val="C5D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ZoneTexte 16"/>
          <p:cNvSpPr txBox="1"/>
          <p:nvPr/>
        </p:nvSpPr>
        <p:spPr>
          <a:xfrm>
            <a:off x="1577131" y="1820427"/>
            <a:ext cx="471038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dirty="0" smtClean="0"/>
              <a:t>Projection du documentaire « Il a plu sur le grand paysage » et débats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dirty="0" smtClean="0"/>
              <a:t>Sondage : rassemble pistes et avis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dirty="0" smtClean="0"/>
              <a:t>Approfondissement de pistes (autonomie) : visites de fermes et fromageries coopératives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dirty="0" smtClean="0"/>
              <a:t>Echanges sur les résultats (Libramont, Valériane…)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dirty="0" smtClean="0"/>
              <a:t>Compilation des résultats et diffusion (brochure, articles, colloques, etc.)</a:t>
            </a:r>
            <a:endParaRPr lang="fr-BE" dirty="0"/>
          </a:p>
          <a:p>
            <a:endParaRPr lang="fr-BE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771" y="1664456"/>
            <a:ext cx="1352049" cy="205989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772" y="1666959"/>
            <a:ext cx="1343958" cy="205624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009" y="746685"/>
            <a:ext cx="2681991" cy="1896048"/>
          </a:xfrm>
          <a:prstGeom prst="rect">
            <a:avLst/>
          </a:prstGeom>
        </p:spPr>
      </p:pic>
      <p:pic>
        <p:nvPicPr>
          <p:cNvPr id="1026" name="Picture 2" descr="http://images.commeaucinema.com/news/208_31509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74" y="3723200"/>
            <a:ext cx="1343959" cy="206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008" y="2645208"/>
            <a:ext cx="2681992" cy="177638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007" y="4421592"/>
            <a:ext cx="2681360" cy="177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6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77307"/>
          </a:xfrm>
          <a:prstGeom prst="rect">
            <a:avLst/>
          </a:prstGeom>
          <a:solidFill>
            <a:srgbClr val="C5D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700" dirty="0" smtClean="0">
                <a:solidFill>
                  <a:srgbClr val="1E7343"/>
                </a:solidFill>
              </a:rPr>
              <a:t>	          </a:t>
            </a:r>
            <a:r>
              <a:rPr lang="fr-BE" sz="1600" dirty="0" smtClean="0">
                <a:solidFill>
                  <a:srgbClr val="1E7343"/>
                </a:solidFill>
              </a:rPr>
              <a:t>Crise </a:t>
            </a:r>
            <a:r>
              <a:rPr lang="fr-BE" sz="1600" dirty="0">
                <a:solidFill>
                  <a:srgbClr val="1E7343"/>
                </a:solidFill>
              </a:rPr>
              <a:t>du lait en Wallonie : les consommateurs s’impliquent dans la recherche de solutions</a:t>
            </a: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39460" y="6241409"/>
            <a:ext cx="8794815" cy="33556"/>
          </a:xfrm>
          <a:prstGeom prst="line">
            <a:avLst/>
          </a:prstGeom>
          <a:ln w="19050">
            <a:solidFill>
              <a:srgbClr val="C5D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532" y="5766817"/>
            <a:ext cx="1794446" cy="9853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1" r="4695"/>
          <a:stretch/>
        </p:blipFill>
        <p:spPr>
          <a:xfrm>
            <a:off x="94225" y="49036"/>
            <a:ext cx="1251833" cy="1249643"/>
          </a:xfrm>
          <a:prstGeom prst="ellipse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577130" y="915769"/>
            <a:ext cx="5989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>
                <a:solidFill>
                  <a:srgbClr val="CB3053"/>
                </a:solidFill>
              </a:rPr>
              <a:t>3</a:t>
            </a:r>
            <a:r>
              <a:rPr lang="fr-BE" sz="2400" dirty="0" smtClean="0">
                <a:solidFill>
                  <a:srgbClr val="CB3053"/>
                </a:solidFill>
              </a:rPr>
              <a:t>. Pistes de solutions proposées et importance</a:t>
            </a:r>
            <a:endParaRPr lang="fr-BE" sz="2400" dirty="0">
              <a:solidFill>
                <a:srgbClr val="CB3053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8945" y="1597318"/>
            <a:ext cx="8675330" cy="4166935"/>
          </a:xfrm>
          <a:prstGeom prst="rect">
            <a:avLst/>
          </a:prstGeom>
          <a:noFill/>
          <a:ln>
            <a:solidFill>
              <a:srgbClr val="C5D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584568"/>
              </p:ext>
            </p:extLst>
          </p:nvPr>
        </p:nvGraphicFramePr>
        <p:xfrm>
          <a:off x="451405" y="1773271"/>
          <a:ext cx="8308282" cy="3846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0765"/>
                <a:gridCol w="2344311"/>
                <a:gridCol w="2227889"/>
                <a:gridCol w="1875317"/>
              </a:tblGrid>
              <a:tr h="5406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 b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MARCHÉ</a:t>
                      </a:r>
                      <a:endParaRPr lang="fr-BE" sz="2000" b="0" u="sng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 b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PRODUCTION</a:t>
                      </a:r>
                      <a:endParaRPr lang="fr-BE" sz="2000" b="0" u="sng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 b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VALORISATION</a:t>
                      </a:r>
                      <a:endParaRPr lang="fr-BE" sz="2000" b="0" u="sng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 b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FILIERE</a:t>
                      </a:r>
                      <a:endParaRPr lang="fr-BE" sz="2000" b="0" u="sng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813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Marché à l’export</a:t>
                      </a:r>
                      <a:endParaRPr lang="fr-B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Autonomie</a:t>
                      </a:r>
                      <a:endParaRPr lang="fr-B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Lait à plus-value</a:t>
                      </a:r>
                      <a:endParaRPr lang="fr-B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Circuit court</a:t>
                      </a:r>
                      <a:endParaRPr lang="fr-B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7168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0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Sortir du libre-échange</a:t>
                      </a:r>
                      <a:endParaRPr lang="fr-B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Mutualisation </a:t>
                      </a:r>
                      <a:endParaRPr lang="fr-BE" sz="20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 </a:t>
                      </a:r>
                      <a:r>
                        <a:rPr lang="fr-BE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outils</a:t>
                      </a:r>
                      <a:endParaRPr lang="fr-B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71688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Transformation fromagère</a:t>
                      </a:r>
                      <a:endParaRPr lang="fr-BE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Négociation en circuit long</a:t>
                      </a:r>
                      <a:endParaRPr lang="fr-BE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813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0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Réguler la production</a:t>
                      </a:r>
                      <a:endParaRPr lang="fr-B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Accès à </a:t>
                      </a:r>
                      <a:endParaRPr lang="fr-BE" sz="20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</a:t>
                      </a:r>
                      <a:r>
                        <a:rPr lang="fr-BE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terre</a:t>
                      </a:r>
                      <a:endParaRPr lang="fr-B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BE" sz="14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433" marR="39433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BE" sz="14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9433" marR="3943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2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77307"/>
          </a:xfrm>
          <a:prstGeom prst="rect">
            <a:avLst/>
          </a:prstGeom>
          <a:solidFill>
            <a:srgbClr val="C5D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700" dirty="0" smtClean="0">
                <a:solidFill>
                  <a:srgbClr val="1E7343"/>
                </a:solidFill>
              </a:rPr>
              <a:t>	          </a:t>
            </a:r>
            <a:r>
              <a:rPr lang="fr-BE" sz="1600" dirty="0" smtClean="0">
                <a:solidFill>
                  <a:srgbClr val="1E7343"/>
                </a:solidFill>
              </a:rPr>
              <a:t>Crise </a:t>
            </a:r>
            <a:r>
              <a:rPr lang="fr-BE" sz="1600" dirty="0">
                <a:solidFill>
                  <a:srgbClr val="1E7343"/>
                </a:solidFill>
              </a:rPr>
              <a:t>du lait en Wallonie : les consommateurs s’impliquent dans la recherche de solutions</a:t>
            </a: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39460" y="6241409"/>
            <a:ext cx="8794815" cy="33556"/>
          </a:xfrm>
          <a:prstGeom prst="line">
            <a:avLst/>
          </a:prstGeom>
          <a:ln w="19050">
            <a:solidFill>
              <a:srgbClr val="C5D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532" y="5766817"/>
            <a:ext cx="1794446" cy="9853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1" r="4695"/>
          <a:stretch/>
        </p:blipFill>
        <p:spPr>
          <a:xfrm>
            <a:off x="94225" y="49036"/>
            <a:ext cx="1251833" cy="1249643"/>
          </a:xfrm>
          <a:prstGeom prst="ellipse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577130" y="915769"/>
            <a:ext cx="5989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>
                <a:solidFill>
                  <a:srgbClr val="CB3053"/>
                </a:solidFill>
              </a:rPr>
              <a:t>3</a:t>
            </a:r>
            <a:r>
              <a:rPr lang="fr-BE" sz="2400" dirty="0" smtClean="0">
                <a:solidFill>
                  <a:srgbClr val="CB3053"/>
                </a:solidFill>
              </a:rPr>
              <a:t>. Pistes de solutions proposées et importance</a:t>
            </a:r>
            <a:endParaRPr lang="fr-BE" sz="2400" dirty="0">
              <a:solidFill>
                <a:srgbClr val="CB3053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8945" y="1597318"/>
            <a:ext cx="8675330" cy="4166935"/>
          </a:xfrm>
          <a:prstGeom prst="rect">
            <a:avLst/>
          </a:prstGeom>
          <a:noFill/>
          <a:ln>
            <a:solidFill>
              <a:srgbClr val="C5D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627538"/>
              </p:ext>
            </p:extLst>
          </p:nvPr>
        </p:nvGraphicFramePr>
        <p:xfrm>
          <a:off x="451405" y="1773271"/>
          <a:ext cx="1860765" cy="3846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0765"/>
              </a:tblGrid>
              <a:tr h="5406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 b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MARCHÉ</a:t>
                      </a:r>
                      <a:endParaRPr lang="fr-BE" sz="2000" b="0" u="sng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813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Marché à l’export</a:t>
                      </a:r>
                      <a:endParaRPr lang="fr-BE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43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Sortir du libre-échange</a:t>
                      </a:r>
                      <a:endParaRPr lang="fr-BE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813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Réguler la production</a:t>
                      </a:r>
                      <a:endParaRPr lang="fr-B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2550821" y="1773271"/>
            <a:ext cx="62712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Chercher des </a:t>
            </a:r>
            <a:r>
              <a:rPr lang="fr-BE" b="1" dirty="0" smtClean="0">
                <a:solidFill>
                  <a:schemeClr val="accent1"/>
                </a:solidFill>
              </a:rPr>
              <a:t>marchés à l’export </a:t>
            </a:r>
            <a:r>
              <a:rPr lang="fr-BE" b="1" dirty="0" smtClean="0"/>
              <a:t>pour écouler la surproduction belge/européenne de lait : une fausse bonne idée !</a:t>
            </a:r>
          </a:p>
          <a:p>
            <a:endParaRPr lang="fr-BE" b="1" dirty="0"/>
          </a:p>
          <a:p>
            <a:r>
              <a:rPr lang="fr-BE" b="1" dirty="0" smtClean="0"/>
              <a:t>Non au </a:t>
            </a:r>
            <a:r>
              <a:rPr lang="fr-BE" b="1" dirty="0" smtClean="0">
                <a:solidFill>
                  <a:schemeClr val="accent1"/>
                </a:solidFill>
              </a:rPr>
              <a:t>libre-échange</a:t>
            </a:r>
            <a:r>
              <a:rPr lang="fr-BE" b="1" dirty="0" smtClean="0"/>
              <a:t> des produits alimentaires : </a:t>
            </a:r>
          </a:p>
          <a:p>
            <a:r>
              <a:rPr lang="fr-BE" b="1" dirty="0" smtClean="0"/>
              <a:t>délocalisation de l’alimentation !</a:t>
            </a:r>
          </a:p>
          <a:p>
            <a:endParaRPr lang="fr-B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Des marchés volatiles où la concurrence est rude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Notre souveraineté alimentaire et celles des autres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Mes aliments ont un visage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La garantie et la maîtrise des produits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Coûts écologiques des transports « inutiles » d’aliments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  <a:p>
            <a:r>
              <a:rPr lang="fr-BE" b="1" dirty="0"/>
              <a:t>Stop aux excédents de poudre de lait : </a:t>
            </a:r>
            <a:r>
              <a:rPr lang="fr-BE" b="1" dirty="0">
                <a:solidFill>
                  <a:schemeClr val="accent1"/>
                </a:solidFill>
              </a:rPr>
              <a:t>réguler la </a:t>
            </a:r>
            <a:r>
              <a:rPr lang="fr-BE" b="1" dirty="0" smtClean="0">
                <a:solidFill>
                  <a:schemeClr val="accent1"/>
                </a:solidFill>
              </a:rPr>
              <a:t>production</a:t>
            </a:r>
            <a:endParaRPr lang="fr-BE" dirty="0"/>
          </a:p>
        </p:txBody>
      </p:sp>
      <p:pic>
        <p:nvPicPr>
          <p:cNvPr id="5122" name="Picture 2" descr="http://www.stopttip.be/IMG/siteon0.png?146303459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989" y="2297445"/>
            <a:ext cx="1455314" cy="145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93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77307"/>
          </a:xfrm>
          <a:prstGeom prst="rect">
            <a:avLst/>
          </a:prstGeom>
          <a:solidFill>
            <a:srgbClr val="C5D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700" dirty="0" smtClean="0">
                <a:solidFill>
                  <a:srgbClr val="1E7343"/>
                </a:solidFill>
              </a:rPr>
              <a:t>	          </a:t>
            </a:r>
            <a:r>
              <a:rPr lang="fr-BE" sz="1600" dirty="0" smtClean="0">
                <a:solidFill>
                  <a:srgbClr val="1E7343"/>
                </a:solidFill>
              </a:rPr>
              <a:t>Crise </a:t>
            </a:r>
            <a:r>
              <a:rPr lang="fr-BE" sz="1600" dirty="0">
                <a:solidFill>
                  <a:srgbClr val="1E7343"/>
                </a:solidFill>
              </a:rPr>
              <a:t>du lait en Wallonie : les consommateurs s’impliquent dans la recherche de solutions</a:t>
            </a: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39460" y="6241409"/>
            <a:ext cx="8794815" cy="33556"/>
          </a:xfrm>
          <a:prstGeom prst="line">
            <a:avLst/>
          </a:prstGeom>
          <a:ln w="19050">
            <a:solidFill>
              <a:srgbClr val="C5D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532" y="5766817"/>
            <a:ext cx="1794446" cy="9853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1" r="4695"/>
          <a:stretch/>
        </p:blipFill>
        <p:spPr>
          <a:xfrm>
            <a:off x="94225" y="49036"/>
            <a:ext cx="1251833" cy="1249643"/>
          </a:xfrm>
          <a:prstGeom prst="ellipse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577130" y="915769"/>
            <a:ext cx="5989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>
                <a:solidFill>
                  <a:srgbClr val="CB3053"/>
                </a:solidFill>
              </a:rPr>
              <a:t>3</a:t>
            </a:r>
            <a:r>
              <a:rPr lang="fr-BE" sz="2400" dirty="0" smtClean="0">
                <a:solidFill>
                  <a:srgbClr val="CB3053"/>
                </a:solidFill>
              </a:rPr>
              <a:t>. Pistes de solutions proposées et importance</a:t>
            </a:r>
            <a:endParaRPr lang="fr-BE" sz="2400" dirty="0">
              <a:solidFill>
                <a:srgbClr val="CB3053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8945" y="1597318"/>
            <a:ext cx="8675330" cy="4166935"/>
          </a:xfrm>
          <a:prstGeom prst="rect">
            <a:avLst/>
          </a:prstGeom>
          <a:noFill/>
          <a:ln>
            <a:solidFill>
              <a:srgbClr val="C5D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627538"/>
              </p:ext>
            </p:extLst>
          </p:nvPr>
        </p:nvGraphicFramePr>
        <p:xfrm>
          <a:off x="451405" y="1773271"/>
          <a:ext cx="2344311" cy="3846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4311"/>
              </a:tblGrid>
              <a:tr h="5406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 b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PRODUCTION</a:t>
                      </a:r>
                      <a:endParaRPr lang="fr-BE" sz="2000" b="0" u="sng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813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3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Autonomie</a:t>
                      </a:r>
                      <a:endParaRPr lang="fr-BE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43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Mutualisation </a:t>
                      </a:r>
                      <a:endParaRPr lang="fr-BE" sz="24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 </a:t>
                      </a:r>
                      <a:r>
                        <a:rPr lang="fr-BE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outils</a:t>
                      </a:r>
                      <a:endParaRPr lang="fr-BE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813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Accès à </a:t>
                      </a:r>
                      <a:endParaRPr lang="fr-BE" sz="24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</a:t>
                      </a:r>
                      <a:r>
                        <a:rPr lang="fr-BE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terre</a:t>
                      </a:r>
                      <a:endParaRPr lang="fr-BE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2988175" y="1773271"/>
            <a:ext cx="58338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Un élevage laitier (encore plus) </a:t>
            </a:r>
            <a:r>
              <a:rPr lang="fr-BE" b="1" dirty="0" smtClean="0">
                <a:solidFill>
                  <a:schemeClr val="accent6"/>
                </a:solidFill>
              </a:rPr>
              <a:t>autonome en intrants</a:t>
            </a:r>
            <a:r>
              <a:rPr lang="fr-BE" b="1" dirty="0" smtClean="0"/>
              <a:t>, notamment en alimentation animale</a:t>
            </a:r>
          </a:p>
          <a:p>
            <a:endParaRPr lang="fr-B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Moins de factures, moins de dépendance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Répond davantage aux attentes sociétales (bien-être, climat...)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Lait de meilleure qualité, meilleure valorisation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Moins de lait ? Mais est-ce un problème ?</a:t>
            </a:r>
            <a:endParaRPr lang="fr-BE" b="1" dirty="0"/>
          </a:p>
          <a:p>
            <a:endParaRPr lang="fr-BE" b="1" dirty="0"/>
          </a:p>
          <a:p>
            <a:r>
              <a:rPr lang="fr-BE" b="1" dirty="0" smtClean="0">
                <a:solidFill>
                  <a:schemeClr val="accent6"/>
                </a:solidFill>
              </a:rPr>
              <a:t>Mutualiser les outils </a:t>
            </a:r>
            <a:r>
              <a:rPr lang="fr-BE" b="1" dirty="0" smtClean="0"/>
              <a:t>de production (de transformation et de vente) </a:t>
            </a:r>
            <a:r>
              <a:rPr lang="fr-BE" dirty="0" smtClean="0"/>
              <a:t>: favoriser les CUMA, coopératives...?</a:t>
            </a:r>
          </a:p>
          <a:p>
            <a:endParaRPr lang="fr-BE" b="1" dirty="0"/>
          </a:p>
          <a:p>
            <a:r>
              <a:rPr lang="fr-BE" b="1" dirty="0" smtClean="0"/>
              <a:t>Faciliter </a:t>
            </a:r>
            <a:r>
              <a:rPr lang="fr-BE" b="1" dirty="0" smtClean="0">
                <a:solidFill>
                  <a:schemeClr val="accent6"/>
                </a:solidFill>
              </a:rPr>
              <a:t>l’accès à la terre </a:t>
            </a:r>
            <a:r>
              <a:rPr lang="fr-BE" b="1" dirty="0" smtClean="0"/>
              <a:t>des producteurs </a:t>
            </a:r>
            <a:r>
              <a:rPr lang="fr-BE" dirty="0" smtClean="0"/>
              <a:t>(voir brochure)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0886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77307"/>
          </a:xfrm>
          <a:prstGeom prst="rect">
            <a:avLst/>
          </a:prstGeom>
          <a:solidFill>
            <a:srgbClr val="C5D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700" dirty="0" smtClean="0">
                <a:solidFill>
                  <a:srgbClr val="1E7343"/>
                </a:solidFill>
              </a:rPr>
              <a:t>	          </a:t>
            </a:r>
            <a:r>
              <a:rPr lang="fr-BE" sz="1600" dirty="0" smtClean="0">
                <a:solidFill>
                  <a:srgbClr val="1E7343"/>
                </a:solidFill>
              </a:rPr>
              <a:t>Crise </a:t>
            </a:r>
            <a:r>
              <a:rPr lang="fr-BE" sz="1600" dirty="0">
                <a:solidFill>
                  <a:srgbClr val="1E7343"/>
                </a:solidFill>
              </a:rPr>
              <a:t>du lait en Wallonie : les consommateurs s’impliquent dans la recherche de solutions</a:t>
            </a: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39460" y="6241409"/>
            <a:ext cx="8794815" cy="33556"/>
          </a:xfrm>
          <a:prstGeom prst="line">
            <a:avLst/>
          </a:prstGeom>
          <a:ln w="19050">
            <a:solidFill>
              <a:srgbClr val="C5D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532" y="5766817"/>
            <a:ext cx="1794446" cy="9853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1" r="4695"/>
          <a:stretch/>
        </p:blipFill>
        <p:spPr>
          <a:xfrm>
            <a:off x="94225" y="49036"/>
            <a:ext cx="1251833" cy="1249643"/>
          </a:xfrm>
          <a:prstGeom prst="ellipse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577130" y="915769"/>
            <a:ext cx="5989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>
                <a:solidFill>
                  <a:srgbClr val="CB3053"/>
                </a:solidFill>
              </a:rPr>
              <a:t>3</a:t>
            </a:r>
            <a:r>
              <a:rPr lang="fr-BE" sz="2400" dirty="0" smtClean="0">
                <a:solidFill>
                  <a:srgbClr val="CB3053"/>
                </a:solidFill>
              </a:rPr>
              <a:t>. Pistes de solutions proposées et importance</a:t>
            </a:r>
            <a:endParaRPr lang="fr-BE" sz="2400" dirty="0">
              <a:solidFill>
                <a:srgbClr val="CB3053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8945" y="1597318"/>
            <a:ext cx="8675330" cy="4166935"/>
          </a:xfrm>
          <a:prstGeom prst="rect">
            <a:avLst/>
          </a:prstGeom>
          <a:noFill/>
          <a:ln>
            <a:solidFill>
              <a:srgbClr val="C5D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627538"/>
              </p:ext>
            </p:extLst>
          </p:nvPr>
        </p:nvGraphicFramePr>
        <p:xfrm>
          <a:off x="451405" y="1773271"/>
          <a:ext cx="2227889" cy="3846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7889"/>
              </a:tblGrid>
              <a:tr h="5406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 b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VALORISATION</a:t>
                      </a:r>
                      <a:endParaRPr lang="fr-BE" sz="2000" b="0" u="sng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530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Lait à </a:t>
                      </a:r>
                      <a:endParaRPr lang="fr-BE" sz="24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plus-value</a:t>
                      </a:r>
                      <a:endParaRPr lang="fr-BE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530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Transformation fromagère</a:t>
                      </a:r>
                      <a:endParaRPr lang="fr-BE" sz="24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2988175" y="1773271"/>
            <a:ext cx="58338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Valoriser davantage </a:t>
            </a:r>
            <a:r>
              <a:rPr lang="fr-BE" b="1" dirty="0" smtClean="0">
                <a:solidFill>
                  <a:srgbClr val="C89800"/>
                </a:solidFill>
              </a:rPr>
              <a:t>la qualité du lait</a:t>
            </a:r>
          </a:p>
          <a:p>
            <a:endParaRPr lang="fr-B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Démystifier les produits laitiers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Labelliser du lait à l’herbe, lait local, etc.</a:t>
            </a:r>
            <a:endParaRPr lang="fr-BE" dirty="0"/>
          </a:p>
          <a:p>
            <a:endParaRPr lang="fr-BE" b="1" dirty="0"/>
          </a:p>
          <a:p>
            <a:r>
              <a:rPr lang="fr-BE" b="1" dirty="0" smtClean="0"/>
              <a:t>Renforcer la </a:t>
            </a:r>
            <a:r>
              <a:rPr lang="fr-BE" b="1" dirty="0" smtClean="0">
                <a:solidFill>
                  <a:srgbClr val="C89800"/>
                </a:solidFill>
              </a:rPr>
              <a:t>transformation fromagère</a:t>
            </a:r>
          </a:p>
          <a:p>
            <a:endParaRPr lang="fr-BE" b="1" dirty="0">
              <a:solidFill>
                <a:srgbClr val="C898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62 % des fromages consommés en Belgique viennent d’ailleurs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La demande pour des produits wallons n’est pas suffisamment rencontrée selon l’APAQ-W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Plus-value importante, meilleure rémunération potentielle des producteurs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3224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77307"/>
          </a:xfrm>
          <a:prstGeom prst="rect">
            <a:avLst/>
          </a:prstGeom>
          <a:solidFill>
            <a:srgbClr val="C5D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700" dirty="0" smtClean="0">
                <a:solidFill>
                  <a:srgbClr val="1E7343"/>
                </a:solidFill>
              </a:rPr>
              <a:t>	          </a:t>
            </a:r>
            <a:r>
              <a:rPr lang="fr-BE" sz="1600" dirty="0" smtClean="0">
                <a:solidFill>
                  <a:srgbClr val="1E7343"/>
                </a:solidFill>
              </a:rPr>
              <a:t>Crise </a:t>
            </a:r>
            <a:r>
              <a:rPr lang="fr-BE" sz="1600" dirty="0">
                <a:solidFill>
                  <a:srgbClr val="1E7343"/>
                </a:solidFill>
              </a:rPr>
              <a:t>du lait en Wallonie : les consommateurs s’impliquent dans la recherche de solutions</a:t>
            </a: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39460" y="6241409"/>
            <a:ext cx="8794815" cy="33556"/>
          </a:xfrm>
          <a:prstGeom prst="line">
            <a:avLst/>
          </a:prstGeom>
          <a:ln w="19050">
            <a:solidFill>
              <a:srgbClr val="C5D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532" y="5766817"/>
            <a:ext cx="1794446" cy="9853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1" r="4695"/>
          <a:stretch/>
        </p:blipFill>
        <p:spPr>
          <a:xfrm>
            <a:off x="94225" y="49036"/>
            <a:ext cx="1251833" cy="1249643"/>
          </a:xfrm>
          <a:prstGeom prst="ellipse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577130" y="915769"/>
            <a:ext cx="5989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>
                <a:solidFill>
                  <a:srgbClr val="CB3053"/>
                </a:solidFill>
              </a:rPr>
              <a:t>3</a:t>
            </a:r>
            <a:r>
              <a:rPr lang="fr-BE" sz="2400" dirty="0" smtClean="0">
                <a:solidFill>
                  <a:srgbClr val="CB3053"/>
                </a:solidFill>
              </a:rPr>
              <a:t>. Pistes de solutions proposées et importance</a:t>
            </a:r>
            <a:endParaRPr lang="fr-BE" sz="2400" dirty="0">
              <a:solidFill>
                <a:srgbClr val="CB3053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8945" y="1597318"/>
            <a:ext cx="8675330" cy="4166935"/>
          </a:xfrm>
          <a:prstGeom prst="rect">
            <a:avLst/>
          </a:prstGeom>
          <a:noFill/>
          <a:ln>
            <a:solidFill>
              <a:srgbClr val="C5D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627538"/>
              </p:ext>
            </p:extLst>
          </p:nvPr>
        </p:nvGraphicFramePr>
        <p:xfrm>
          <a:off x="451405" y="1773271"/>
          <a:ext cx="1875317" cy="3846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5317"/>
              </a:tblGrid>
              <a:tr h="5406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 b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FILIERE</a:t>
                      </a:r>
                      <a:endParaRPr lang="fr-BE" sz="2000" b="0" u="sng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530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Circuit court</a:t>
                      </a:r>
                      <a:endParaRPr lang="fr-B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530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Négociation en circuit long</a:t>
                      </a:r>
                      <a:endParaRPr lang="fr-BE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33" marR="3943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2988175" y="1773271"/>
            <a:ext cx="58338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Renforcer </a:t>
            </a:r>
            <a:r>
              <a:rPr lang="fr-BE" b="1" dirty="0" smtClean="0">
                <a:solidFill>
                  <a:srgbClr val="FF0000"/>
                </a:solidFill>
              </a:rPr>
              <a:t>le circuit court</a:t>
            </a:r>
          </a:p>
          <a:p>
            <a:endParaRPr lang="fr-B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Une relation directe, meilleure maîtrise du prix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Demande toujours </a:t>
            </a:r>
            <a:r>
              <a:rPr lang="fr-BE" dirty="0" smtClean="0"/>
              <a:t>croissante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3 % du lait mais 514 producteurs laitiers wallons (1/7) !</a:t>
            </a:r>
            <a:endParaRPr lang="fr-BE" dirty="0"/>
          </a:p>
          <a:p>
            <a:endParaRPr lang="fr-BE" b="1" dirty="0" smtClean="0"/>
          </a:p>
          <a:p>
            <a:endParaRPr lang="fr-BE" b="1" dirty="0"/>
          </a:p>
          <a:p>
            <a:r>
              <a:rPr lang="fr-BE" b="1" dirty="0" smtClean="0"/>
              <a:t>Renforcer </a:t>
            </a:r>
            <a:r>
              <a:rPr lang="fr-BE" b="1" dirty="0" smtClean="0">
                <a:solidFill>
                  <a:srgbClr val="FF0000"/>
                </a:solidFill>
              </a:rPr>
              <a:t>les capacités de négociation des éleveurs en circuit long</a:t>
            </a:r>
          </a:p>
          <a:p>
            <a:endParaRPr lang="fr-BE" b="1" dirty="0">
              <a:solidFill>
                <a:srgbClr val="C898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Transparence sur les coûts et les </a:t>
            </a:r>
            <a:r>
              <a:rPr lang="fr-BE" dirty="0" smtClean="0"/>
              <a:t>marges mais aussi sur le mode de production et de transformation (CQLP)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Un label équitable pour guider les consommateurs ?</a:t>
            </a: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371989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77307"/>
          </a:xfrm>
          <a:prstGeom prst="rect">
            <a:avLst/>
          </a:prstGeom>
          <a:solidFill>
            <a:srgbClr val="C5D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700" dirty="0" smtClean="0">
                <a:solidFill>
                  <a:srgbClr val="1E7343"/>
                </a:solidFill>
              </a:rPr>
              <a:t>	          </a:t>
            </a:r>
            <a:r>
              <a:rPr lang="fr-BE" sz="1600" dirty="0" smtClean="0">
                <a:solidFill>
                  <a:srgbClr val="1E7343"/>
                </a:solidFill>
              </a:rPr>
              <a:t>Crise </a:t>
            </a:r>
            <a:r>
              <a:rPr lang="fr-BE" sz="1600" dirty="0">
                <a:solidFill>
                  <a:srgbClr val="1E7343"/>
                </a:solidFill>
              </a:rPr>
              <a:t>du lait en Wallonie : les consommateurs s’impliquent dans la recherche de solutions</a:t>
            </a: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39460" y="6241409"/>
            <a:ext cx="8794815" cy="33556"/>
          </a:xfrm>
          <a:prstGeom prst="line">
            <a:avLst/>
          </a:prstGeom>
          <a:ln w="19050">
            <a:solidFill>
              <a:srgbClr val="C5D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532" y="5766817"/>
            <a:ext cx="1794446" cy="9853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1" r="4695"/>
          <a:stretch/>
        </p:blipFill>
        <p:spPr>
          <a:xfrm>
            <a:off x="94225" y="49036"/>
            <a:ext cx="1251833" cy="1249643"/>
          </a:xfrm>
          <a:prstGeom prst="ellipse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577130" y="915769"/>
            <a:ext cx="3424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>
                <a:solidFill>
                  <a:srgbClr val="CB3053"/>
                </a:solidFill>
              </a:rPr>
              <a:t>4</a:t>
            </a:r>
            <a:r>
              <a:rPr lang="fr-BE" sz="2400" dirty="0" smtClean="0">
                <a:solidFill>
                  <a:srgbClr val="CB3053"/>
                </a:solidFill>
              </a:rPr>
              <a:t>. Des solutions pour tous</a:t>
            </a:r>
            <a:endParaRPr lang="fr-BE" sz="2400" dirty="0">
              <a:solidFill>
                <a:srgbClr val="CB3053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8945" y="1597318"/>
            <a:ext cx="8675330" cy="4166935"/>
          </a:xfrm>
          <a:prstGeom prst="rect">
            <a:avLst/>
          </a:prstGeom>
          <a:noFill/>
          <a:ln>
            <a:solidFill>
              <a:srgbClr val="C5D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397" y="1687133"/>
            <a:ext cx="8190964" cy="401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7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696</TotalTime>
  <Words>906</Words>
  <Application>Microsoft Office PowerPoint</Application>
  <PresentationFormat>Affichage à l'écran (4:3)</PresentationFormat>
  <Paragraphs>212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Corbel</vt:lpstr>
      <vt:lpstr>Times New Roman</vt:lpstr>
      <vt:lpstr>Thème Office</vt:lpstr>
      <vt:lpstr>Crise du lait : ensemble, éleveurs et citoyens proposent des solutions pour l'avenir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Sylvie La Spina</dc:creator>
  <cp:lastModifiedBy>Sylvie La Spina</cp:lastModifiedBy>
  <cp:revision>57</cp:revision>
  <cp:lastPrinted>2016-07-18T13:11:38Z</cp:lastPrinted>
  <dcterms:created xsi:type="dcterms:W3CDTF">2016-07-18T12:44:14Z</dcterms:created>
  <dcterms:modified xsi:type="dcterms:W3CDTF">2017-02-01T08:44:04Z</dcterms:modified>
</cp:coreProperties>
</file>